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9"/>
  </p:notesMasterIdLst>
  <p:sldIdLst>
    <p:sldId id="472" r:id="rId2"/>
    <p:sldId id="473" r:id="rId3"/>
    <p:sldId id="474" r:id="rId4"/>
    <p:sldId id="475" r:id="rId5"/>
    <p:sldId id="476" r:id="rId6"/>
    <p:sldId id="477" r:id="rId7"/>
    <p:sldId id="478" r:id="rId8"/>
    <p:sldId id="479" r:id="rId9"/>
    <p:sldId id="480" r:id="rId10"/>
    <p:sldId id="481" r:id="rId11"/>
    <p:sldId id="482" r:id="rId12"/>
    <p:sldId id="483" r:id="rId13"/>
    <p:sldId id="484" r:id="rId14"/>
    <p:sldId id="485" r:id="rId15"/>
    <p:sldId id="486" r:id="rId16"/>
    <p:sldId id="487" r:id="rId17"/>
    <p:sldId id="48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57" autoAdjust="0"/>
    <p:restoredTop sz="94660"/>
  </p:normalViewPr>
  <p:slideViewPr>
    <p:cSldViewPr>
      <p:cViewPr varScale="1">
        <p:scale>
          <a:sx n="71" d="100"/>
          <a:sy n="71" d="100"/>
        </p:scale>
        <p:origin x="12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DADC1B-92D6-4945-83F3-EB5643772EA8}" type="slidenum">
              <a:rPr lang="en-US"/>
              <a:pPr/>
              <a:t>2</a:t>
            </a:fld>
            <a:endParaRPr lang="en-US"/>
          </a:p>
        </p:txBody>
      </p:sp>
      <p:sp>
        <p:nvSpPr>
          <p:cNvPr id="1178626" name="Rectangle 2"/>
          <p:cNvSpPr>
            <a:spLocks noGrp="1" noRot="1" noChangeAspect="1" noChangeArrowheads="1" noTextEdit="1"/>
          </p:cNvSpPr>
          <p:nvPr>
            <p:ph type="sldImg"/>
          </p:nvPr>
        </p:nvSpPr>
        <p:spPr>
          <a:ln/>
        </p:spPr>
      </p:sp>
      <p:sp>
        <p:nvSpPr>
          <p:cNvPr id="117862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09356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8C0CE7-A3E1-4470-B417-850F7720DF34}" type="slidenum">
              <a:rPr lang="en-US"/>
              <a:pPr/>
              <a:t>3</a:t>
            </a:fld>
            <a:endParaRPr lang="en-US"/>
          </a:p>
        </p:txBody>
      </p:sp>
      <p:sp>
        <p:nvSpPr>
          <p:cNvPr id="1083394" name="Rectangle 2"/>
          <p:cNvSpPr>
            <a:spLocks noGrp="1" noRot="1" noChangeAspect="1" noChangeArrowheads="1" noTextEdit="1"/>
          </p:cNvSpPr>
          <p:nvPr>
            <p:ph type="sldImg"/>
          </p:nvPr>
        </p:nvSpPr>
        <p:spPr>
          <a:ln/>
        </p:spPr>
      </p:sp>
      <p:sp>
        <p:nvSpPr>
          <p:cNvPr id="1083395" name="Rectangle 3"/>
          <p:cNvSpPr>
            <a:spLocks noGrp="1" noChangeArrowheads="1"/>
          </p:cNvSpPr>
          <p:nvPr>
            <p:ph type="body" idx="1"/>
          </p:nvPr>
        </p:nvSpPr>
        <p:spPr/>
        <p:txBody>
          <a:bodyPr/>
          <a:lstStyle/>
          <a:p>
            <a:r>
              <a:rPr lang="en-US"/>
              <a:t>This method returns the position of the target value, similar to </a:t>
            </a:r>
            <a:r>
              <a:rPr lang="en-US">
                <a:latin typeface="Courier New" pitchFamily="49" charset="0"/>
              </a:rPr>
              <a:t>indexOf</a:t>
            </a:r>
            <a:r>
              <a:rPr lang="en-US"/>
              <a:t> in </a:t>
            </a:r>
            <a:r>
              <a:rPr lang="en-US">
                <a:latin typeface="Courier New" pitchFamily="49" charset="0"/>
              </a:rPr>
              <a:t>ArrayList</a:t>
            </a:r>
            <a:r>
              <a:rPr lang="en-US"/>
              <a:t>.</a:t>
            </a:r>
          </a:p>
        </p:txBody>
      </p:sp>
    </p:spTree>
    <p:extLst>
      <p:ext uri="{BB962C8B-B14F-4D97-AF65-F5344CB8AC3E}">
        <p14:creationId xmlns:p14="http://schemas.microsoft.com/office/powerpoint/2010/main" val="2812712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A802AA-22DF-46FF-9360-EA6997AF32EB}" type="slidenum">
              <a:rPr lang="en-US"/>
              <a:pPr/>
              <a:t>4</a:t>
            </a:fld>
            <a:endParaRPr lang="en-US"/>
          </a:p>
        </p:txBody>
      </p:sp>
      <p:sp>
        <p:nvSpPr>
          <p:cNvPr id="1085442" name="Rectangle 2"/>
          <p:cNvSpPr>
            <a:spLocks noGrp="1" noRot="1" noChangeAspect="1" noChangeArrowheads="1" noTextEdit="1"/>
          </p:cNvSpPr>
          <p:nvPr>
            <p:ph type="sldImg"/>
          </p:nvPr>
        </p:nvSpPr>
        <p:spPr>
          <a:ln/>
        </p:spPr>
      </p:sp>
      <p:sp>
        <p:nvSpPr>
          <p:cNvPr id="1085443" name="Rectangle 3"/>
          <p:cNvSpPr>
            <a:spLocks noGrp="1" noChangeArrowheads="1"/>
          </p:cNvSpPr>
          <p:nvPr>
            <p:ph type="body" idx="1"/>
          </p:nvPr>
        </p:nvSpPr>
        <p:spPr/>
        <p:txBody>
          <a:bodyPr/>
          <a:lstStyle/>
          <a:p>
            <a:r>
              <a:rPr lang="en-US"/>
              <a:t>The average number of comparisons only makes sense if we always choose one of the elements randomly as a target.  If the target-not-found situation is allowed, and we don’t know how often it happens, we can’t talk about the average.  Also the average doesn’t make sense if the target is more often equal to, say, one of the first elements. </a:t>
            </a:r>
          </a:p>
        </p:txBody>
      </p:sp>
    </p:spTree>
    <p:extLst>
      <p:ext uri="{BB962C8B-B14F-4D97-AF65-F5344CB8AC3E}">
        <p14:creationId xmlns:p14="http://schemas.microsoft.com/office/powerpoint/2010/main" val="1549518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426280-EF98-4637-BD87-BEE8ACC1805A}" type="slidenum">
              <a:rPr lang="en-US"/>
              <a:pPr/>
              <a:t>13</a:t>
            </a:fld>
            <a:endParaRPr lang="en-US"/>
          </a:p>
        </p:txBody>
      </p:sp>
      <p:sp>
        <p:nvSpPr>
          <p:cNvPr id="1091586" name="Rectangle 2"/>
          <p:cNvSpPr>
            <a:spLocks noGrp="1" noRot="1" noChangeAspect="1" noChangeArrowheads="1" noTextEdit="1"/>
          </p:cNvSpPr>
          <p:nvPr>
            <p:ph type="sldImg"/>
          </p:nvPr>
        </p:nvSpPr>
        <p:spPr>
          <a:ln/>
        </p:spPr>
      </p:sp>
      <p:sp>
        <p:nvSpPr>
          <p:cNvPr id="1091587" name="Rectangle 3"/>
          <p:cNvSpPr>
            <a:spLocks noGrp="1" noChangeArrowheads="1"/>
          </p:cNvSpPr>
          <p:nvPr>
            <p:ph type="body" idx="1"/>
          </p:nvPr>
        </p:nvSpPr>
        <p:spPr/>
        <p:txBody>
          <a:bodyPr/>
          <a:lstStyle/>
          <a:p>
            <a:r>
              <a:rPr lang="en-US"/>
              <a:t>The base cases are when the list is empty and when the target value is found right away.</a:t>
            </a:r>
          </a:p>
        </p:txBody>
      </p:sp>
    </p:spTree>
    <p:extLst>
      <p:ext uri="{BB962C8B-B14F-4D97-AF65-F5344CB8AC3E}">
        <p14:creationId xmlns:p14="http://schemas.microsoft.com/office/powerpoint/2010/main" val="644188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DC3308-A60E-4533-9F59-CB2B76B47E2F}" type="slidenum">
              <a:rPr lang="en-US"/>
              <a:pPr/>
              <a:t>14</a:t>
            </a:fld>
            <a:endParaRPr lang="en-US"/>
          </a:p>
        </p:txBody>
      </p:sp>
      <p:sp>
        <p:nvSpPr>
          <p:cNvPr id="1093634" name="Rectangle 2"/>
          <p:cNvSpPr>
            <a:spLocks noGrp="1" noRot="1" noChangeAspect="1" noChangeArrowheads="1" noTextEdit="1"/>
          </p:cNvSpPr>
          <p:nvPr>
            <p:ph type="sldImg"/>
          </p:nvPr>
        </p:nvSpPr>
        <p:spPr>
          <a:ln/>
        </p:spPr>
      </p:sp>
      <p:sp>
        <p:nvSpPr>
          <p:cNvPr id="1093635" name="Rectangle 3"/>
          <p:cNvSpPr>
            <a:spLocks noGrp="1" noChangeArrowheads="1"/>
          </p:cNvSpPr>
          <p:nvPr>
            <p:ph type="body" idx="1"/>
          </p:nvPr>
        </p:nvSpPr>
        <p:spPr/>
        <p:txBody>
          <a:bodyPr/>
          <a:lstStyle/>
          <a:p>
            <a:r>
              <a:rPr lang="en-US"/>
              <a:t>The </a:t>
            </a:r>
            <a:r>
              <a:rPr lang="en-US">
                <a:solidFill>
                  <a:srgbClr val="000000"/>
                </a:solidFill>
                <a:latin typeface="Courier New" pitchFamily="49" charset="0"/>
              </a:rPr>
              <a:t>while</a:t>
            </a:r>
            <a:r>
              <a:rPr lang="en-US"/>
              <a:t> loop always terminates, because the difference </a:t>
            </a:r>
            <a:r>
              <a:rPr lang="en-US">
                <a:solidFill>
                  <a:srgbClr val="000000"/>
                </a:solidFill>
                <a:latin typeface="Courier New" pitchFamily="49" charset="0"/>
              </a:rPr>
              <a:t>right - left</a:t>
            </a:r>
            <a:r>
              <a:rPr lang="en-US"/>
              <a:t> is always decreased at least by 1.</a:t>
            </a:r>
          </a:p>
        </p:txBody>
      </p:sp>
    </p:spTree>
    <p:extLst>
      <p:ext uri="{BB962C8B-B14F-4D97-AF65-F5344CB8AC3E}">
        <p14:creationId xmlns:p14="http://schemas.microsoft.com/office/powerpoint/2010/main" val="1574980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4DFF7-FC2E-46DF-9F6A-149A1EF7C7DB}" type="slidenum">
              <a:rPr lang="en-US"/>
              <a:pPr/>
              <a:t>15</a:t>
            </a:fld>
            <a:endParaRPr lang="en-US"/>
          </a:p>
        </p:txBody>
      </p:sp>
      <p:sp>
        <p:nvSpPr>
          <p:cNvPr id="1193986" name="Rectangle 2"/>
          <p:cNvSpPr>
            <a:spLocks noGrp="1" noRot="1" noChangeAspect="1" noChangeArrowheads="1" noTextEdit="1"/>
          </p:cNvSpPr>
          <p:nvPr>
            <p:ph type="sldImg"/>
          </p:nvPr>
        </p:nvSpPr>
        <p:spPr>
          <a:ln/>
        </p:spPr>
      </p:sp>
      <p:sp>
        <p:nvSpPr>
          <p:cNvPr id="1193987" name="Rectangle 3"/>
          <p:cNvSpPr>
            <a:spLocks noGrp="1" noChangeArrowheads="1"/>
          </p:cNvSpPr>
          <p:nvPr>
            <p:ph type="body" idx="1"/>
          </p:nvPr>
        </p:nvSpPr>
        <p:spPr/>
        <p:txBody>
          <a:bodyPr/>
          <a:lstStyle/>
          <a:p>
            <a:r>
              <a:rPr lang="en-US"/>
              <a:t>log </a:t>
            </a:r>
            <a:r>
              <a:rPr lang="en-US" i="1"/>
              <a:t>n</a:t>
            </a:r>
            <a:r>
              <a:rPr lang="en-US"/>
              <a:t> and log</a:t>
            </a:r>
            <a:r>
              <a:rPr lang="en-US" baseline="-25000"/>
              <a:t>2</a:t>
            </a:r>
            <a:r>
              <a:rPr lang="en-US"/>
              <a:t> </a:t>
            </a:r>
            <a:r>
              <a:rPr lang="en-US" i="1"/>
              <a:t>n</a:t>
            </a:r>
            <a:r>
              <a:rPr lang="en-US"/>
              <a:t> differ by a constant factor, so it doesn’t matter which one to use.</a:t>
            </a:r>
          </a:p>
        </p:txBody>
      </p:sp>
    </p:spTree>
    <p:extLst>
      <p:ext uri="{BB962C8B-B14F-4D97-AF65-F5344CB8AC3E}">
        <p14:creationId xmlns:p14="http://schemas.microsoft.com/office/powerpoint/2010/main" val="452639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1"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2"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3"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4"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5"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6"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7"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8"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9"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0"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1"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2"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3"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4"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5"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6"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7"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8"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19" name="Freeform 23"/>
            <p:cNvSpPr>
              <a:spLocks/>
            </p:cNvSpPr>
            <p:nvPr/>
          </p:nvSpPr>
          <p:spPr bwMode="ltGray">
            <a:xfrm flipH="1">
              <a:off x="-2" y="1536"/>
              <a:ext cx="5762"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20"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n-US" noProof="0" smtClean="0"/>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n-US" noProof="0" smtClean="0"/>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7E23C4DD-84EF-4A2D-B2D1-F6510E10E43F}" type="slidenum">
              <a:rPr lang="en-US"/>
              <a:pPr/>
              <a:t>‹#›</a:t>
            </a:fld>
            <a:endParaRPr lang="en-US"/>
          </a:p>
        </p:txBody>
      </p:sp>
    </p:spTree>
    <p:extLst>
      <p:ext uri="{BB962C8B-B14F-4D97-AF65-F5344CB8AC3E}">
        <p14:creationId xmlns:p14="http://schemas.microsoft.com/office/powerpoint/2010/main" val="182778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7590CD-2A9A-4C8C-ABC6-5C86096672E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280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5AA234-30EB-4614-95AE-79217001EC1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3354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2A65DB2-FBE4-4C6B-AB5F-16C7B0F960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222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2F9893-ACF1-4840-98C2-3B1105EFA5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229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A93BAA6-F951-45CC-98CE-75AEB23FB7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12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8171341-A33B-4BF2-B9DD-C993F71C6A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49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6378E5E-87E3-4DDF-AB6B-E60C231782A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03189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FB7740-B9C3-4DDE-A332-F2EEAC9198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080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5A1BEC5-B436-426D-8C17-07CBDE7EFD2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2745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31BECDB-A967-4533-967A-908E0D78E83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1499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7"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8"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9"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0"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1"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2"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3"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4"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5"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6"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7"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8"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9"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0"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1"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2"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3"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4"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5" name="Freeform 23"/>
            <p:cNvSpPr>
              <a:spLocks/>
            </p:cNvSpPr>
            <p:nvPr/>
          </p:nvSpPr>
          <p:spPr bwMode="ltGray">
            <a:xfrm rot="16200000" flipH="1">
              <a:off x="-1954" y="1951"/>
              <a:ext cx="4320"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6" name="Freeform 24"/>
            <p:cNvSpPr>
              <a:spLocks/>
            </p:cNvSpPr>
            <p:nvPr/>
          </p:nvSpPr>
          <p:spPr bwMode="ltGray">
            <a:xfrm rot="16200000" flipH="1">
              <a:off x="-1584" y="2062"/>
              <a:ext cx="4319"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fontAlgn="base">
              <a:spcAft>
                <a:spcPct val="0"/>
              </a:spcAft>
            </a:pPr>
            <a:endParaRPr lang="en-US" smtClean="0">
              <a:solidFill>
                <a:srgbClr val="000000"/>
              </a:solidFill>
            </a:endParaRP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fontAlgn="base">
              <a:spcAft>
                <a:spcPct val="0"/>
              </a:spcAft>
            </a:pPr>
            <a:endParaRPr lang="en-US" smtClean="0">
              <a:solidFill>
                <a:srgbClr val="000000"/>
              </a:solidFill>
            </a:endParaRP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Tree>
    <p:extLst>
      <p:ext uri="{BB962C8B-B14F-4D97-AF65-F5344CB8AC3E}">
        <p14:creationId xmlns:p14="http://schemas.microsoft.com/office/powerpoint/2010/main" val="35896682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066800" y="1371600"/>
            <a:ext cx="7772400" cy="1015663"/>
          </a:xfrm>
        </p:spPr>
        <p:txBody>
          <a:bodyPr/>
          <a:lstStyle/>
          <a:p>
            <a:r>
              <a:rPr lang="en-US" sz="6000" dirty="0" smtClean="0"/>
              <a:t>Searching Algorithms</a:t>
            </a:r>
          </a:p>
        </p:txBody>
      </p:sp>
      <p:sp>
        <p:nvSpPr>
          <p:cNvPr id="5" name="Subtitle 4"/>
          <p:cNvSpPr>
            <a:spLocks noGrp="1"/>
          </p:cNvSpPr>
          <p:nvPr>
            <p:ph type="subTitle" idx="1"/>
          </p:nvPr>
        </p:nvSpPr>
        <p:spPr>
          <a:xfrm>
            <a:off x="1401097" y="3414252"/>
            <a:ext cx="6400800" cy="1752600"/>
          </a:xfrm>
        </p:spPr>
        <p:txBody>
          <a:bodyPr/>
          <a:lstStyle/>
          <a:p>
            <a:pPr algn="ctr"/>
            <a:r>
              <a:rPr lang="en-US" sz="4400" smtClean="0">
                <a:solidFill>
                  <a:schemeClr val="accent6">
                    <a:lumMod val="75000"/>
                  </a:schemeClr>
                </a:solidFill>
              </a:rPr>
              <a:t>IT12112</a:t>
            </a:r>
            <a:endParaRPr lang="en-US" sz="4400" dirty="0" smtClean="0">
              <a:solidFill>
                <a:schemeClr val="accent6">
                  <a:lumMod val="75000"/>
                </a:schemeClr>
              </a:solidFill>
            </a:endParaRPr>
          </a:p>
          <a:p>
            <a:pPr algn="ctr"/>
            <a:endParaRPr lang="en-US" dirty="0" smtClean="0">
              <a:solidFill>
                <a:schemeClr val="accent6">
                  <a:lumMod val="75000"/>
                </a:schemeClr>
              </a:solidFill>
            </a:endParaRPr>
          </a:p>
          <a:p>
            <a:pPr algn="ctr"/>
            <a:r>
              <a:rPr lang="en-US" dirty="0" smtClean="0">
                <a:solidFill>
                  <a:schemeClr val="accent6">
                    <a:lumMod val="75000"/>
                  </a:schemeClr>
                </a:solidFill>
              </a:rPr>
              <a:t>			</a:t>
            </a:r>
            <a:r>
              <a:rPr lang="en-US" sz="3200" dirty="0" smtClean="0">
                <a:solidFill>
                  <a:schemeClr val="accent6">
                    <a:lumMod val="75000"/>
                  </a:schemeClr>
                </a:solidFill>
              </a:rPr>
              <a:t>Lecture 08</a:t>
            </a:r>
            <a:endParaRPr lang="en-US" sz="3200" dirty="0">
              <a:solidFill>
                <a:schemeClr val="accent6">
                  <a:lumMod val="75000"/>
                </a:schemeClr>
              </a:solidFill>
            </a:endParaRPr>
          </a:p>
        </p:txBody>
      </p:sp>
      <p:sp>
        <p:nvSpPr>
          <p:cNvPr id="2" name="TextBox 1"/>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lide Number Placeholder 3"/>
          <p:cNvSpPr>
            <a:spLocks noGrp="1"/>
          </p:cNvSpPr>
          <p:nvPr>
            <p:ph type="sldNum" sz="quarter" idx="10"/>
          </p:nvPr>
        </p:nvSpPr>
        <p:spPr/>
        <p:txBody>
          <a:bodyPr/>
          <a:lstStyle/>
          <a:p>
            <a:fld id="{2B0E4433-91E2-464B-8340-6175059BF25A}" type="slidenum">
              <a:rPr lang="en-US"/>
              <a:pPr/>
              <a:t>10</a:t>
            </a:fld>
            <a:endParaRPr lang="en-US"/>
          </a:p>
        </p:txBody>
      </p:sp>
      <p:sp>
        <p:nvSpPr>
          <p:cNvPr id="1615874" name="Text Box 2"/>
          <p:cNvSpPr txBox="1">
            <a:spLocks noChangeArrowheads="1"/>
          </p:cNvSpPr>
          <p:nvPr/>
        </p:nvSpPr>
        <p:spPr bwMode="auto">
          <a:xfrm>
            <a:off x="381000" y="1600200"/>
            <a:ext cx="8121650" cy="822325"/>
          </a:xfrm>
          <a:prstGeom prst="rect">
            <a:avLst/>
          </a:prstGeom>
          <a:noFill/>
          <a:ln w="9525">
            <a:noFill/>
            <a:miter lim="800000"/>
            <a:headEnd/>
            <a:tailEnd/>
          </a:ln>
          <a:effectLst/>
        </p:spPr>
        <p:txBody>
          <a:bodyPr>
            <a:spAutoFit/>
          </a:bodyPr>
          <a:lstStyle/>
          <a:p>
            <a:pPr eaLnBrk="0" hangingPunct="0">
              <a:spcBef>
                <a:spcPct val="0"/>
              </a:spcBef>
              <a:buClrTx/>
              <a:buSzTx/>
              <a:buFontTx/>
              <a:buNone/>
            </a:pPr>
            <a:endParaRPr lang="en-GB" sz="2400" b="1">
              <a:latin typeface="Times New Roman" charset="0"/>
            </a:endParaRPr>
          </a:p>
          <a:p>
            <a:pPr eaLnBrk="0" hangingPunct="0">
              <a:spcBef>
                <a:spcPct val="0"/>
              </a:spcBef>
              <a:buClrTx/>
              <a:buSzTx/>
              <a:buFontTx/>
              <a:buNone/>
            </a:pPr>
            <a:endParaRPr lang="en-GB" sz="2400" b="1">
              <a:latin typeface="Times New Roman" charset="0"/>
            </a:endParaRPr>
          </a:p>
        </p:txBody>
      </p:sp>
      <p:graphicFrame>
        <p:nvGraphicFramePr>
          <p:cNvPr id="1615875" name="Group 3"/>
          <p:cNvGraphicFramePr>
            <a:graphicFrameLocks noGrp="1"/>
          </p:cNvGraphicFramePr>
          <p:nvPr/>
        </p:nvGraphicFramePr>
        <p:xfrm>
          <a:off x="2743200" y="2387600"/>
          <a:ext cx="914400" cy="3708401"/>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16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38</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bl>
          </a:graphicData>
        </a:graphic>
      </p:graphicFrame>
      <p:graphicFrame>
        <p:nvGraphicFramePr>
          <p:cNvPr id="1615893" name="Group 21"/>
          <p:cNvGraphicFramePr>
            <a:graphicFrameLocks noGrp="1"/>
          </p:cNvGraphicFramePr>
          <p:nvPr/>
        </p:nvGraphicFramePr>
        <p:xfrm>
          <a:off x="1600200" y="2387600"/>
          <a:ext cx="914400" cy="3646489"/>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0</a:t>
                      </a:r>
                    </a:p>
                  </a:txBody>
                  <a:tcPr horzOverflow="overflow">
                    <a:lnL cap="flat">
                      <a:noFill/>
                    </a:lnL>
                    <a:lnR cap="flat">
                      <a:noFill/>
                    </a:lnR>
                    <a:lnT cap="fla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1</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a:t>
                      </a:r>
                    </a:p>
                  </a:txBody>
                  <a:tcPr horzOverflow="overflow">
                    <a:lnL cap="flat">
                      <a:noFill/>
                    </a:lnL>
                    <a:lnR cap="flat">
                      <a:noFill/>
                    </a:lnR>
                    <a:lnT>
                      <a:noFill/>
                    </a:lnT>
                    <a:lnB>
                      <a:noFill/>
                    </a:lnB>
                    <a:lnTlToBr>
                      <a:noFill/>
                    </a:lnTlToBr>
                    <a:lnBlToTr>
                      <a:noFill/>
                    </a:lnBlToTr>
                    <a:noFill/>
                  </a:tcPr>
                </a:tc>
              </a:tr>
              <a:tr h="468313">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cap="flat">
                      <a:noFill/>
                    </a:lnL>
                    <a:lnR cap="flat">
                      <a:noFill/>
                    </a:lnR>
                    <a:ln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5</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6</a:t>
                      </a:r>
                    </a:p>
                  </a:txBody>
                  <a:tcPr horzOverflow="overflow">
                    <a:lnL cap="flat">
                      <a:noFill/>
                    </a:lnL>
                    <a:lnR cap="flat">
                      <a:noFill/>
                    </a:lnR>
                    <a:lnT>
                      <a:noFill/>
                    </a:lnT>
                    <a:lnB cap="flat">
                      <a:noFill/>
                    </a:lnB>
                    <a:lnTlToBr>
                      <a:noFill/>
                    </a:lnTlToBr>
                    <a:lnBlToTr>
                      <a:noFill/>
                    </a:lnBlToTr>
                    <a:noFill/>
                  </a:tcPr>
                </a:tc>
              </a:tr>
            </a:tbl>
          </a:graphicData>
        </a:graphic>
      </p:graphicFrame>
      <p:sp>
        <p:nvSpPr>
          <p:cNvPr id="1615917" name="Line 45"/>
          <p:cNvSpPr>
            <a:spLocks noChangeShapeType="1"/>
          </p:cNvSpPr>
          <p:nvPr/>
        </p:nvSpPr>
        <p:spPr bwMode="auto">
          <a:xfrm flipH="1">
            <a:off x="3632200" y="26162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5918" name="Text Box 46"/>
          <p:cNvSpPr txBox="1">
            <a:spLocks noChangeArrowheads="1"/>
          </p:cNvSpPr>
          <p:nvPr/>
        </p:nvSpPr>
        <p:spPr bwMode="auto">
          <a:xfrm>
            <a:off x="4775200" y="2387600"/>
            <a:ext cx="725488"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min</a:t>
            </a:r>
          </a:p>
        </p:txBody>
      </p:sp>
      <p:sp>
        <p:nvSpPr>
          <p:cNvPr id="1615919" name="Text Box 47"/>
          <p:cNvSpPr txBox="1">
            <a:spLocks noChangeArrowheads="1"/>
          </p:cNvSpPr>
          <p:nvPr/>
        </p:nvSpPr>
        <p:spPr bwMode="auto">
          <a:xfrm>
            <a:off x="4775200" y="3987800"/>
            <a:ext cx="2012950"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mid</a:t>
            </a:r>
            <a:r>
              <a:rPr lang="en-GB" sz="2400">
                <a:latin typeface="Arial" charset="0"/>
              </a:rPr>
              <a:t> (too big!)</a:t>
            </a:r>
            <a:endParaRPr lang="en-GB" sz="2400" b="1">
              <a:latin typeface="Arial" charset="0"/>
            </a:endParaRPr>
          </a:p>
        </p:txBody>
      </p:sp>
      <p:sp>
        <p:nvSpPr>
          <p:cNvPr id="1615920" name="Text Box 48"/>
          <p:cNvSpPr txBox="1">
            <a:spLocks noChangeArrowheads="1"/>
          </p:cNvSpPr>
          <p:nvPr/>
        </p:nvSpPr>
        <p:spPr bwMode="auto">
          <a:xfrm>
            <a:off x="4775200" y="5511800"/>
            <a:ext cx="795338"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max</a:t>
            </a:r>
          </a:p>
        </p:txBody>
      </p:sp>
      <p:sp>
        <p:nvSpPr>
          <p:cNvPr id="1615921" name="Line 49"/>
          <p:cNvSpPr>
            <a:spLocks noChangeShapeType="1"/>
          </p:cNvSpPr>
          <p:nvPr/>
        </p:nvSpPr>
        <p:spPr bwMode="auto">
          <a:xfrm flipH="1">
            <a:off x="3632200" y="42164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5922" name="Line 50"/>
          <p:cNvSpPr>
            <a:spLocks noChangeShapeType="1"/>
          </p:cNvSpPr>
          <p:nvPr/>
        </p:nvSpPr>
        <p:spPr bwMode="auto">
          <a:xfrm flipH="1">
            <a:off x="3632200" y="58166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5923" name="Text Box 51"/>
          <p:cNvSpPr txBox="1">
            <a:spLocks noChangeArrowheads="1"/>
          </p:cNvSpPr>
          <p:nvPr/>
        </p:nvSpPr>
        <p:spPr bwMode="auto">
          <a:xfrm>
            <a:off x="1295400" y="1600200"/>
            <a:ext cx="6096000" cy="519113"/>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GB" sz="2800">
                <a:latin typeface="Arial" charset="0"/>
              </a:rPr>
              <a:t>searching for value 16</a:t>
            </a:r>
          </a:p>
        </p:txBody>
      </p:sp>
      <p:sp>
        <p:nvSpPr>
          <p:cNvPr id="1615924" name="Rectangle 52"/>
          <p:cNvSpPr>
            <a:spLocks noGrp="1" noChangeArrowheads="1"/>
          </p:cNvSpPr>
          <p:nvPr>
            <p:ph type="title"/>
          </p:nvPr>
        </p:nvSpPr>
        <p:spPr/>
        <p:txBody>
          <a:bodyPr/>
          <a:lstStyle/>
          <a:p>
            <a:r>
              <a:rPr lang="en-US"/>
              <a:t>Binary search example</a:t>
            </a:r>
          </a:p>
        </p:txBody>
      </p:sp>
      <p:sp>
        <p:nvSpPr>
          <p:cNvPr id="14" name="TextBox 13"/>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lide Number Placeholder 3"/>
          <p:cNvSpPr>
            <a:spLocks noGrp="1"/>
          </p:cNvSpPr>
          <p:nvPr>
            <p:ph type="sldNum" sz="quarter" idx="10"/>
          </p:nvPr>
        </p:nvSpPr>
        <p:spPr/>
        <p:txBody>
          <a:bodyPr/>
          <a:lstStyle/>
          <a:p>
            <a:fld id="{CB02CB99-D695-4771-B24D-B7747A368B4A}" type="slidenum">
              <a:rPr lang="en-US"/>
              <a:pPr/>
              <a:t>11</a:t>
            </a:fld>
            <a:endParaRPr lang="en-US"/>
          </a:p>
        </p:txBody>
      </p:sp>
      <p:graphicFrame>
        <p:nvGraphicFramePr>
          <p:cNvPr id="1616898" name="Group 2"/>
          <p:cNvGraphicFramePr>
            <a:graphicFrameLocks noGrp="1"/>
          </p:cNvGraphicFramePr>
          <p:nvPr/>
        </p:nvGraphicFramePr>
        <p:xfrm>
          <a:off x="2743200" y="2387600"/>
          <a:ext cx="914400" cy="3708401"/>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16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38</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dirty="0" smtClean="0">
                          <a:ln>
                            <a:noFill/>
                          </a:ln>
                          <a:solidFill>
                            <a:schemeClr val="tx1"/>
                          </a:solidFill>
                          <a:effectLst/>
                          <a:latin typeface="Verdana" pitchFamily="34" charset="0"/>
                          <a:cs typeface="Times New Roman" charset="0"/>
                        </a:rPr>
                        <a:t>43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bl>
          </a:graphicData>
        </a:graphic>
      </p:graphicFrame>
      <p:graphicFrame>
        <p:nvGraphicFramePr>
          <p:cNvPr id="1616916" name="Group 20"/>
          <p:cNvGraphicFramePr>
            <a:graphicFrameLocks noGrp="1"/>
          </p:cNvGraphicFramePr>
          <p:nvPr/>
        </p:nvGraphicFramePr>
        <p:xfrm>
          <a:off x="1600200" y="2387600"/>
          <a:ext cx="914400" cy="3646489"/>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0</a:t>
                      </a:r>
                    </a:p>
                  </a:txBody>
                  <a:tcPr horzOverflow="overflow">
                    <a:lnL cap="flat">
                      <a:noFill/>
                    </a:lnL>
                    <a:lnR cap="flat">
                      <a:noFill/>
                    </a:lnR>
                    <a:lnT cap="fla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1</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a:t>
                      </a:r>
                    </a:p>
                  </a:txBody>
                  <a:tcPr horzOverflow="overflow">
                    <a:lnL cap="flat">
                      <a:noFill/>
                    </a:lnL>
                    <a:lnR cap="flat">
                      <a:noFill/>
                    </a:lnR>
                    <a:lnT>
                      <a:noFill/>
                    </a:lnT>
                    <a:lnB>
                      <a:noFill/>
                    </a:lnB>
                    <a:lnTlToBr>
                      <a:noFill/>
                    </a:lnTlToBr>
                    <a:lnBlToTr>
                      <a:noFill/>
                    </a:lnBlToTr>
                    <a:noFill/>
                  </a:tcPr>
                </a:tc>
              </a:tr>
              <a:tr h="468313">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cap="flat">
                      <a:noFill/>
                    </a:lnL>
                    <a:lnR cap="flat">
                      <a:noFill/>
                    </a:lnR>
                    <a:ln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5</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6</a:t>
                      </a:r>
                    </a:p>
                  </a:txBody>
                  <a:tcPr horzOverflow="overflow">
                    <a:lnL cap="flat">
                      <a:noFill/>
                    </a:lnL>
                    <a:lnR cap="flat">
                      <a:noFill/>
                    </a:lnR>
                    <a:lnT>
                      <a:noFill/>
                    </a:lnT>
                    <a:lnB cap="flat">
                      <a:noFill/>
                    </a:lnB>
                    <a:lnTlToBr>
                      <a:noFill/>
                    </a:lnTlToBr>
                    <a:lnBlToTr>
                      <a:noFill/>
                    </a:lnBlToTr>
                    <a:noFill/>
                  </a:tcPr>
                </a:tc>
              </a:tr>
            </a:tbl>
          </a:graphicData>
        </a:graphic>
      </p:graphicFrame>
      <p:sp>
        <p:nvSpPr>
          <p:cNvPr id="1616940" name="Line 44"/>
          <p:cNvSpPr>
            <a:spLocks noChangeShapeType="1"/>
          </p:cNvSpPr>
          <p:nvPr/>
        </p:nvSpPr>
        <p:spPr bwMode="auto">
          <a:xfrm flipH="1">
            <a:off x="3632200" y="26162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6941" name="Text Box 45"/>
          <p:cNvSpPr txBox="1">
            <a:spLocks noChangeArrowheads="1"/>
          </p:cNvSpPr>
          <p:nvPr/>
        </p:nvSpPr>
        <p:spPr bwMode="auto">
          <a:xfrm>
            <a:off x="4775200" y="2387600"/>
            <a:ext cx="725488"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min</a:t>
            </a:r>
          </a:p>
        </p:txBody>
      </p:sp>
      <p:sp>
        <p:nvSpPr>
          <p:cNvPr id="1616942" name="Text Box 46"/>
          <p:cNvSpPr txBox="1">
            <a:spLocks noChangeArrowheads="1"/>
          </p:cNvSpPr>
          <p:nvPr/>
        </p:nvSpPr>
        <p:spPr bwMode="auto">
          <a:xfrm>
            <a:off x="4800600" y="2921000"/>
            <a:ext cx="2317750"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mid</a:t>
            </a:r>
            <a:r>
              <a:rPr lang="en-GB" sz="2400">
                <a:latin typeface="Arial" charset="0"/>
              </a:rPr>
              <a:t> (too small!)</a:t>
            </a:r>
            <a:endParaRPr lang="en-GB" sz="2400" b="1">
              <a:latin typeface="Arial" charset="0"/>
            </a:endParaRPr>
          </a:p>
        </p:txBody>
      </p:sp>
      <p:sp>
        <p:nvSpPr>
          <p:cNvPr id="1616943" name="Text Box 47"/>
          <p:cNvSpPr txBox="1">
            <a:spLocks noChangeArrowheads="1"/>
          </p:cNvSpPr>
          <p:nvPr/>
        </p:nvSpPr>
        <p:spPr bwMode="auto">
          <a:xfrm>
            <a:off x="4775200" y="3454400"/>
            <a:ext cx="795338"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dirty="0">
                <a:latin typeface="Arial" charset="0"/>
              </a:rPr>
              <a:t>max</a:t>
            </a:r>
          </a:p>
        </p:txBody>
      </p:sp>
      <p:sp>
        <p:nvSpPr>
          <p:cNvPr id="1616944" name="Line 48"/>
          <p:cNvSpPr>
            <a:spLocks noChangeShapeType="1"/>
          </p:cNvSpPr>
          <p:nvPr/>
        </p:nvSpPr>
        <p:spPr bwMode="auto">
          <a:xfrm flipH="1">
            <a:off x="3657600" y="31496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6945" name="Line 49"/>
          <p:cNvSpPr>
            <a:spLocks noChangeShapeType="1"/>
          </p:cNvSpPr>
          <p:nvPr/>
        </p:nvSpPr>
        <p:spPr bwMode="auto">
          <a:xfrm flipH="1">
            <a:off x="3632200" y="37592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6946" name="Text Box 50"/>
          <p:cNvSpPr txBox="1">
            <a:spLocks noChangeArrowheads="1"/>
          </p:cNvSpPr>
          <p:nvPr/>
        </p:nvSpPr>
        <p:spPr bwMode="auto">
          <a:xfrm>
            <a:off x="1295400" y="1600200"/>
            <a:ext cx="6096000" cy="519113"/>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GB" sz="2800">
                <a:latin typeface="Arial" charset="0"/>
              </a:rPr>
              <a:t>searching for value 16</a:t>
            </a:r>
          </a:p>
        </p:txBody>
      </p:sp>
      <p:sp>
        <p:nvSpPr>
          <p:cNvPr id="1616947" name="Rectangle 51"/>
          <p:cNvSpPr>
            <a:spLocks noGrp="1" noChangeArrowheads="1"/>
          </p:cNvSpPr>
          <p:nvPr>
            <p:ph type="title"/>
          </p:nvPr>
        </p:nvSpPr>
        <p:spPr/>
        <p:txBody>
          <a:bodyPr/>
          <a:lstStyle/>
          <a:p>
            <a:r>
              <a:rPr lang="en-US"/>
              <a:t>Binary search example</a:t>
            </a:r>
          </a:p>
        </p:txBody>
      </p:sp>
      <p:sp>
        <p:nvSpPr>
          <p:cNvPr id="13" name="TextBox 12"/>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16940"/>
                                        </p:tgtEl>
                                        <p:attrNameLst>
                                          <p:attrName>style.visibility</p:attrName>
                                        </p:attrNameLst>
                                      </p:cBhvr>
                                      <p:to>
                                        <p:strVal val="visible"/>
                                      </p:to>
                                    </p:set>
                                    <p:anim calcmode="lin" valueType="num">
                                      <p:cBhvr additive="base">
                                        <p:cTn id="7" dur="500" fill="hold"/>
                                        <p:tgtEl>
                                          <p:spTgt spid="1616940"/>
                                        </p:tgtEl>
                                        <p:attrNameLst>
                                          <p:attrName>ppt_x</p:attrName>
                                        </p:attrNameLst>
                                      </p:cBhvr>
                                      <p:tavLst>
                                        <p:tav tm="0">
                                          <p:val>
                                            <p:strVal val="0-#ppt_w/2"/>
                                          </p:val>
                                        </p:tav>
                                        <p:tav tm="100000">
                                          <p:val>
                                            <p:strVal val="#ppt_x"/>
                                          </p:val>
                                        </p:tav>
                                      </p:tavLst>
                                    </p:anim>
                                    <p:anim calcmode="lin" valueType="num">
                                      <p:cBhvr additive="base">
                                        <p:cTn id="8" dur="500" fill="hold"/>
                                        <p:tgtEl>
                                          <p:spTgt spid="161694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16941"/>
                                        </p:tgtEl>
                                        <p:attrNameLst>
                                          <p:attrName>style.visibility</p:attrName>
                                        </p:attrNameLst>
                                      </p:cBhvr>
                                      <p:to>
                                        <p:strVal val="visible"/>
                                      </p:to>
                                    </p:set>
                                    <p:anim calcmode="lin" valueType="num">
                                      <p:cBhvr additive="base">
                                        <p:cTn id="13" dur="500" fill="hold"/>
                                        <p:tgtEl>
                                          <p:spTgt spid="1616941"/>
                                        </p:tgtEl>
                                        <p:attrNameLst>
                                          <p:attrName>ppt_x</p:attrName>
                                        </p:attrNameLst>
                                      </p:cBhvr>
                                      <p:tavLst>
                                        <p:tav tm="0">
                                          <p:val>
                                            <p:strVal val="0-#ppt_w/2"/>
                                          </p:val>
                                        </p:tav>
                                        <p:tav tm="100000">
                                          <p:val>
                                            <p:strVal val="#ppt_x"/>
                                          </p:val>
                                        </p:tav>
                                      </p:tavLst>
                                    </p:anim>
                                    <p:anim calcmode="lin" valueType="num">
                                      <p:cBhvr additive="base">
                                        <p:cTn id="14" dur="500" fill="hold"/>
                                        <p:tgtEl>
                                          <p:spTgt spid="161694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16944"/>
                                        </p:tgtEl>
                                        <p:attrNameLst>
                                          <p:attrName>style.visibility</p:attrName>
                                        </p:attrNameLst>
                                      </p:cBhvr>
                                      <p:to>
                                        <p:strVal val="visible"/>
                                      </p:to>
                                    </p:set>
                                    <p:anim calcmode="lin" valueType="num">
                                      <p:cBhvr additive="base">
                                        <p:cTn id="19" dur="500" fill="hold"/>
                                        <p:tgtEl>
                                          <p:spTgt spid="1616944"/>
                                        </p:tgtEl>
                                        <p:attrNameLst>
                                          <p:attrName>ppt_x</p:attrName>
                                        </p:attrNameLst>
                                      </p:cBhvr>
                                      <p:tavLst>
                                        <p:tav tm="0">
                                          <p:val>
                                            <p:strVal val="0-#ppt_w/2"/>
                                          </p:val>
                                        </p:tav>
                                        <p:tav tm="100000">
                                          <p:val>
                                            <p:strVal val="#ppt_x"/>
                                          </p:val>
                                        </p:tav>
                                      </p:tavLst>
                                    </p:anim>
                                    <p:anim calcmode="lin" valueType="num">
                                      <p:cBhvr additive="base">
                                        <p:cTn id="20" dur="500" fill="hold"/>
                                        <p:tgtEl>
                                          <p:spTgt spid="161694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16942"/>
                                        </p:tgtEl>
                                        <p:attrNameLst>
                                          <p:attrName>style.visibility</p:attrName>
                                        </p:attrNameLst>
                                      </p:cBhvr>
                                      <p:to>
                                        <p:strVal val="visible"/>
                                      </p:to>
                                    </p:set>
                                    <p:anim calcmode="lin" valueType="num">
                                      <p:cBhvr additive="base">
                                        <p:cTn id="25" dur="500" fill="hold"/>
                                        <p:tgtEl>
                                          <p:spTgt spid="1616942"/>
                                        </p:tgtEl>
                                        <p:attrNameLst>
                                          <p:attrName>ppt_x</p:attrName>
                                        </p:attrNameLst>
                                      </p:cBhvr>
                                      <p:tavLst>
                                        <p:tav tm="0">
                                          <p:val>
                                            <p:strVal val="0-#ppt_w/2"/>
                                          </p:val>
                                        </p:tav>
                                        <p:tav tm="100000">
                                          <p:val>
                                            <p:strVal val="#ppt_x"/>
                                          </p:val>
                                        </p:tav>
                                      </p:tavLst>
                                    </p:anim>
                                    <p:anim calcmode="lin" valueType="num">
                                      <p:cBhvr additive="base">
                                        <p:cTn id="26" dur="500" fill="hold"/>
                                        <p:tgtEl>
                                          <p:spTgt spid="161694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616945"/>
                                        </p:tgtEl>
                                        <p:attrNameLst>
                                          <p:attrName>style.visibility</p:attrName>
                                        </p:attrNameLst>
                                      </p:cBhvr>
                                      <p:to>
                                        <p:strVal val="visible"/>
                                      </p:to>
                                    </p:set>
                                    <p:anim calcmode="lin" valueType="num">
                                      <p:cBhvr additive="base">
                                        <p:cTn id="31" dur="500" fill="hold"/>
                                        <p:tgtEl>
                                          <p:spTgt spid="1616945"/>
                                        </p:tgtEl>
                                        <p:attrNameLst>
                                          <p:attrName>ppt_x</p:attrName>
                                        </p:attrNameLst>
                                      </p:cBhvr>
                                      <p:tavLst>
                                        <p:tav tm="0">
                                          <p:val>
                                            <p:strVal val="0-#ppt_w/2"/>
                                          </p:val>
                                        </p:tav>
                                        <p:tav tm="100000">
                                          <p:val>
                                            <p:strVal val="#ppt_x"/>
                                          </p:val>
                                        </p:tav>
                                      </p:tavLst>
                                    </p:anim>
                                    <p:anim calcmode="lin" valueType="num">
                                      <p:cBhvr additive="base">
                                        <p:cTn id="32" dur="500" fill="hold"/>
                                        <p:tgtEl>
                                          <p:spTgt spid="161694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616943"/>
                                        </p:tgtEl>
                                        <p:attrNameLst>
                                          <p:attrName>style.visibility</p:attrName>
                                        </p:attrNameLst>
                                      </p:cBhvr>
                                      <p:to>
                                        <p:strVal val="visible"/>
                                      </p:to>
                                    </p:set>
                                    <p:anim calcmode="lin" valueType="num">
                                      <p:cBhvr additive="base">
                                        <p:cTn id="37" dur="500" fill="hold"/>
                                        <p:tgtEl>
                                          <p:spTgt spid="1616943"/>
                                        </p:tgtEl>
                                        <p:attrNameLst>
                                          <p:attrName>ppt_x</p:attrName>
                                        </p:attrNameLst>
                                      </p:cBhvr>
                                      <p:tavLst>
                                        <p:tav tm="0">
                                          <p:val>
                                            <p:strVal val="0-#ppt_w/2"/>
                                          </p:val>
                                        </p:tav>
                                        <p:tav tm="100000">
                                          <p:val>
                                            <p:strVal val="#ppt_x"/>
                                          </p:val>
                                        </p:tav>
                                      </p:tavLst>
                                    </p:anim>
                                    <p:anim calcmode="lin" valueType="num">
                                      <p:cBhvr additive="base">
                                        <p:cTn id="38" dur="500" fill="hold"/>
                                        <p:tgtEl>
                                          <p:spTgt spid="16169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6940" grpId="0" animBg="1"/>
      <p:bldP spid="1616941" grpId="0" autoUpdateAnimBg="0"/>
      <p:bldP spid="1616942" grpId="0" autoUpdateAnimBg="0"/>
      <p:bldP spid="1616943" grpId="0" autoUpdateAnimBg="0"/>
      <p:bldP spid="1616944" grpId="0" animBg="1"/>
      <p:bldP spid="16169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ide Number Placeholder 3"/>
          <p:cNvSpPr>
            <a:spLocks noGrp="1"/>
          </p:cNvSpPr>
          <p:nvPr>
            <p:ph type="sldNum" sz="quarter" idx="10"/>
          </p:nvPr>
        </p:nvSpPr>
        <p:spPr/>
        <p:txBody>
          <a:bodyPr/>
          <a:lstStyle/>
          <a:p>
            <a:fld id="{AE783B22-5633-4CF0-A7A9-7430129AE6E1}" type="slidenum">
              <a:rPr lang="en-US"/>
              <a:pPr/>
              <a:t>12</a:t>
            </a:fld>
            <a:endParaRPr lang="en-US"/>
          </a:p>
        </p:txBody>
      </p:sp>
      <p:graphicFrame>
        <p:nvGraphicFramePr>
          <p:cNvPr id="1617922" name="Group 2"/>
          <p:cNvGraphicFramePr>
            <a:graphicFrameLocks noGrp="1"/>
          </p:cNvGraphicFramePr>
          <p:nvPr/>
        </p:nvGraphicFramePr>
        <p:xfrm>
          <a:off x="2743200" y="2387600"/>
          <a:ext cx="914400" cy="3708401"/>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1" i="0" u="none" strike="noStrike" cap="none" normalizeH="0" baseline="0" smtClean="0">
                          <a:ln>
                            <a:noFill/>
                          </a:ln>
                          <a:solidFill>
                            <a:schemeClr val="hlink"/>
                          </a:solidFill>
                          <a:effectLst/>
                          <a:latin typeface="Verdana" pitchFamily="34" charset="0"/>
                          <a:cs typeface="Times New Roman" charset="0"/>
                        </a:rPr>
                        <a:t>16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37</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38</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bl>
          </a:graphicData>
        </a:graphic>
      </p:graphicFrame>
      <p:graphicFrame>
        <p:nvGraphicFramePr>
          <p:cNvPr id="1617940" name="Group 20"/>
          <p:cNvGraphicFramePr>
            <a:graphicFrameLocks noGrp="1"/>
          </p:cNvGraphicFramePr>
          <p:nvPr/>
        </p:nvGraphicFramePr>
        <p:xfrm>
          <a:off x="1600200" y="2387600"/>
          <a:ext cx="914400" cy="3646489"/>
        </p:xfrm>
        <a:graphic>
          <a:graphicData uri="http://schemas.openxmlformats.org/drawingml/2006/table">
            <a:tbl>
              <a:tblPr/>
              <a:tblGrid>
                <a:gridCol w="914400"/>
              </a:tblGrid>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0</a:t>
                      </a:r>
                    </a:p>
                  </a:txBody>
                  <a:tcPr horzOverflow="overflow">
                    <a:lnL cap="flat">
                      <a:noFill/>
                    </a:lnL>
                    <a:lnR cap="flat">
                      <a:noFill/>
                    </a:lnR>
                    <a:lnT cap="fla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1</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2</a:t>
                      </a:r>
                    </a:p>
                  </a:txBody>
                  <a:tcPr horzOverflow="overflow">
                    <a:lnL cap="flat">
                      <a:noFill/>
                    </a:lnL>
                    <a:lnR cap="flat">
                      <a:noFill/>
                    </a:lnR>
                    <a:lnT>
                      <a:noFill/>
                    </a:lnT>
                    <a:lnB>
                      <a:noFill/>
                    </a:lnB>
                    <a:lnTlToBr>
                      <a:noFill/>
                    </a:lnTlToBr>
                    <a:lnBlToTr>
                      <a:noFill/>
                    </a:lnBlToTr>
                    <a:noFill/>
                  </a:tcPr>
                </a:tc>
              </a:tr>
              <a:tr h="468313">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3</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4</a:t>
                      </a:r>
                    </a:p>
                  </a:txBody>
                  <a:tcPr horzOverflow="overflow">
                    <a:lnL cap="flat">
                      <a:noFill/>
                    </a:lnL>
                    <a:lnR cap="flat">
                      <a:noFill/>
                    </a:lnR>
                    <a:lnT>
                      <a:noFill/>
                    </a:lnT>
                    <a:lnB>
                      <a:noFill/>
                    </a:lnB>
                    <a:lnTlToBr>
                      <a:noFill/>
                    </a:lnTlToBr>
                    <a:lnBlToTr>
                      <a:noFill/>
                    </a:lnBlToTr>
                    <a:noFill/>
                  </a:tcPr>
                </a:tc>
              </a:tr>
              <a:tr h="528638">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5</a:t>
                      </a:r>
                    </a:p>
                  </a:txBody>
                  <a:tcPr horzOverflow="overflow">
                    <a:lnL cap="flat">
                      <a:noFill/>
                    </a:lnL>
                    <a:lnR cap="flat">
                      <a:noFill/>
                    </a:lnR>
                    <a:lnT>
                      <a:noFill/>
                    </a:lnT>
                    <a:lnB>
                      <a:noFill/>
                    </a:lnB>
                    <a:lnTlToBr>
                      <a:noFill/>
                    </a:lnTlToBr>
                    <a:lnBlToTr>
                      <a:noFill/>
                    </a:lnBlToTr>
                    <a:noFill/>
                  </a:tcPr>
                </a:tc>
              </a:tr>
              <a:tr h="530225">
                <a:tc>
                  <a:txBody>
                    <a:bodyPr/>
                    <a:lstStyle/>
                    <a:p>
                      <a:pPr marL="0" marR="0" lvl="0" indent="0" algn="ctr" defTabSz="914400" rtl="0" eaLnBrk="1" fontAlgn="base" latinLnBrk="0" hangingPunct="1">
                        <a:lnSpc>
                          <a:spcPct val="100000"/>
                        </a:lnSpc>
                        <a:spcBef>
                          <a:spcPct val="20000"/>
                        </a:spcBef>
                        <a:spcAft>
                          <a:spcPct val="0"/>
                        </a:spcAft>
                        <a:buClr>
                          <a:srgbClr val="808080"/>
                        </a:buClr>
                        <a:buSzPct val="60000"/>
                        <a:buFont typeface="Wingdings" pitchFamily="2" charset="2"/>
                        <a:buNone/>
                        <a:tabLst/>
                      </a:pPr>
                      <a:r>
                        <a:rPr kumimoji="0" lang="en-GB" sz="2000" b="0" i="0" u="none" strike="noStrike" cap="none" normalizeH="0" baseline="0" smtClean="0">
                          <a:ln>
                            <a:noFill/>
                          </a:ln>
                          <a:solidFill>
                            <a:schemeClr val="tx1"/>
                          </a:solidFill>
                          <a:effectLst/>
                          <a:latin typeface="Verdana" pitchFamily="34" charset="0"/>
                          <a:cs typeface="Times New Roman" charset="0"/>
                        </a:rPr>
                        <a:t>6</a:t>
                      </a:r>
                    </a:p>
                  </a:txBody>
                  <a:tcPr horzOverflow="overflow">
                    <a:lnL cap="flat">
                      <a:noFill/>
                    </a:lnL>
                    <a:lnR cap="flat">
                      <a:noFill/>
                    </a:lnR>
                    <a:lnT>
                      <a:noFill/>
                    </a:lnT>
                    <a:lnB cap="flat">
                      <a:noFill/>
                    </a:lnB>
                    <a:lnTlToBr>
                      <a:noFill/>
                    </a:lnTlToBr>
                    <a:lnBlToTr>
                      <a:noFill/>
                    </a:lnBlToTr>
                    <a:noFill/>
                  </a:tcPr>
                </a:tc>
              </a:tr>
            </a:tbl>
          </a:graphicData>
        </a:graphic>
      </p:graphicFrame>
      <p:sp>
        <p:nvSpPr>
          <p:cNvPr id="1617964" name="Text Box 44"/>
          <p:cNvSpPr txBox="1">
            <a:spLocks noChangeArrowheads="1"/>
          </p:cNvSpPr>
          <p:nvPr/>
        </p:nvSpPr>
        <p:spPr bwMode="auto">
          <a:xfrm>
            <a:off x="4775200" y="3454400"/>
            <a:ext cx="3586163" cy="457200"/>
          </a:xfrm>
          <a:prstGeom prst="rect">
            <a:avLst/>
          </a:prstGeom>
          <a:noFill/>
          <a:ln w="9525">
            <a:noFill/>
            <a:miter lim="800000"/>
            <a:headEnd/>
            <a:tailEnd/>
          </a:ln>
          <a:effectLst/>
        </p:spPr>
        <p:txBody>
          <a:bodyPr wrap="none">
            <a:spAutoFit/>
          </a:bodyPr>
          <a:lstStyle/>
          <a:p>
            <a:pPr eaLnBrk="0" hangingPunct="0">
              <a:spcBef>
                <a:spcPct val="0"/>
              </a:spcBef>
              <a:buClrTx/>
              <a:buSzTx/>
              <a:buFontTx/>
              <a:buNone/>
            </a:pPr>
            <a:r>
              <a:rPr lang="en-GB" sz="2400" b="1">
                <a:latin typeface="Arial" charset="0"/>
              </a:rPr>
              <a:t>min, mid, max</a:t>
            </a:r>
            <a:r>
              <a:rPr lang="en-GB" sz="2400">
                <a:latin typeface="Arial" charset="0"/>
              </a:rPr>
              <a:t> (found it!)</a:t>
            </a:r>
            <a:endParaRPr lang="en-GB" sz="2400" b="1">
              <a:latin typeface="Arial" charset="0"/>
            </a:endParaRPr>
          </a:p>
        </p:txBody>
      </p:sp>
      <p:sp>
        <p:nvSpPr>
          <p:cNvPr id="1617965" name="Line 45"/>
          <p:cNvSpPr>
            <a:spLocks noChangeShapeType="1"/>
          </p:cNvSpPr>
          <p:nvPr/>
        </p:nvSpPr>
        <p:spPr bwMode="auto">
          <a:xfrm flipH="1">
            <a:off x="3632200" y="3759200"/>
            <a:ext cx="914400" cy="0"/>
          </a:xfrm>
          <a:prstGeom prst="line">
            <a:avLst/>
          </a:prstGeom>
          <a:noFill/>
          <a:ln w="9525">
            <a:solidFill>
              <a:schemeClr val="tx1"/>
            </a:solidFill>
            <a:round/>
            <a:headEnd/>
            <a:tailEnd type="triangle" w="med" len="med"/>
          </a:ln>
          <a:effectLst/>
        </p:spPr>
        <p:txBody>
          <a:bodyPr/>
          <a:lstStyle/>
          <a:p>
            <a:endParaRPr lang="en-US"/>
          </a:p>
        </p:txBody>
      </p:sp>
      <p:sp>
        <p:nvSpPr>
          <p:cNvPr id="1617966" name="Text Box 46"/>
          <p:cNvSpPr txBox="1">
            <a:spLocks noChangeArrowheads="1"/>
          </p:cNvSpPr>
          <p:nvPr/>
        </p:nvSpPr>
        <p:spPr bwMode="auto">
          <a:xfrm>
            <a:off x="1295400" y="1600200"/>
            <a:ext cx="6096000" cy="519113"/>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GB" sz="2800">
                <a:latin typeface="Arial" charset="0"/>
              </a:rPr>
              <a:t>searching for value 16</a:t>
            </a:r>
          </a:p>
        </p:txBody>
      </p:sp>
      <p:sp>
        <p:nvSpPr>
          <p:cNvPr id="1617967" name="Rectangle 47"/>
          <p:cNvSpPr>
            <a:spLocks noGrp="1" noChangeArrowheads="1"/>
          </p:cNvSpPr>
          <p:nvPr>
            <p:ph type="title"/>
          </p:nvPr>
        </p:nvSpPr>
        <p:spPr/>
        <p:txBody>
          <a:bodyPr/>
          <a:lstStyle/>
          <a:p>
            <a:r>
              <a:rPr lang="en-US"/>
              <a:t>Binary search example</a:t>
            </a:r>
          </a:p>
        </p:txBody>
      </p:sp>
      <p:sp>
        <p:nvSpPr>
          <p:cNvPr id="9" name="TextBox 8"/>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17965"/>
                                        </p:tgtEl>
                                        <p:attrNameLst>
                                          <p:attrName>style.visibility</p:attrName>
                                        </p:attrNameLst>
                                      </p:cBhvr>
                                      <p:to>
                                        <p:strVal val="visible"/>
                                      </p:to>
                                    </p:set>
                                    <p:anim calcmode="lin" valueType="num">
                                      <p:cBhvr additive="base">
                                        <p:cTn id="7" dur="500" fill="hold"/>
                                        <p:tgtEl>
                                          <p:spTgt spid="1617965"/>
                                        </p:tgtEl>
                                        <p:attrNameLst>
                                          <p:attrName>ppt_x</p:attrName>
                                        </p:attrNameLst>
                                      </p:cBhvr>
                                      <p:tavLst>
                                        <p:tav tm="0">
                                          <p:val>
                                            <p:strVal val="0-#ppt_w/2"/>
                                          </p:val>
                                        </p:tav>
                                        <p:tav tm="100000">
                                          <p:val>
                                            <p:strVal val="#ppt_x"/>
                                          </p:val>
                                        </p:tav>
                                      </p:tavLst>
                                    </p:anim>
                                    <p:anim calcmode="lin" valueType="num">
                                      <p:cBhvr additive="base">
                                        <p:cTn id="8" dur="500" fill="hold"/>
                                        <p:tgtEl>
                                          <p:spTgt spid="16179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17964"/>
                                        </p:tgtEl>
                                        <p:attrNameLst>
                                          <p:attrName>style.visibility</p:attrName>
                                        </p:attrNameLst>
                                      </p:cBhvr>
                                      <p:to>
                                        <p:strVal val="visible"/>
                                      </p:to>
                                    </p:set>
                                    <p:anim calcmode="lin" valueType="num">
                                      <p:cBhvr additive="base">
                                        <p:cTn id="13" dur="500" fill="hold"/>
                                        <p:tgtEl>
                                          <p:spTgt spid="1617964"/>
                                        </p:tgtEl>
                                        <p:attrNameLst>
                                          <p:attrName>ppt_x</p:attrName>
                                        </p:attrNameLst>
                                      </p:cBhvr>
                                      <p:tavLst>
                                        <p:tav tm="0">
                                          <p:val>
                                            <p:strVal val="0-#ppt_w/2"/>
                                          </p:val>
                                        </p:tav>
                                        <p:tav tm="100000">
                                          <p:val>
                                            <p:strVal val="#ppt_x"/>
                                          </p:val>
                                        </p:tav>
                                      </p:tavLst>
                                    </p:anim>
                                    <p:anim calcmode="lin" valueType="num">
                                      <p:cBhvr additive="base">
                                        <p:cTn id="14" dur="500" fill="hold"/>
                                        <p:tgtEl>
                                          <p:spTgt spid="16179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4" grpId="0" autoUpdateAnimBg="0"/>
      <p:bldP spid="161796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5" name="Rectangle 5"/>
          <p:cNvSpPr>
            <a:spLocks noGrp="1" noChangeArrowheads="1"/>
          </p:cNvSpPr>
          <p:nvPr>
            <p:ph type="title"/>
          </p:nvPr>
        </p:nvSpPr>
        <p:spPr>
          <a:xfrm>
            <a:off x="1031875" y="0"/>
            <a:ext cx="7772400" cy="860425"/>
          </a:xfrm>
        </p:spPr>
        <p:txBody>
          <a:bodyPr/>
          <a:lstStyle/>
          <a:p>
            <a:r>
              <a:rPr lang="en-US" dirty="0"/>
              <a:t>Binary Search (cont’d)</a:t>
            </a:r>
          </a:p>
        </p:txBody>
      </p:sp>
      <p:sp>
        <p:nvSpPr>
          <p:cNvPr id="1090566" name="Rectangle 6"/>
          <p:cNvSpPr>
            <a:spLocks noGrp="1" noChangeArrowheads="1"/>
          </p:cNvSpPr>
          <p:nvPr>
            <p:ph type="body" idx="1"/>
          </p:nvPr>
        </p:nvSpPr>
        <p:spPr>
          <a:xfrm>
            <a:off x="1020763" y="1077006"/>
            <a:ext cx="7772400" cy="752475"/>
          </a:xfrm>
        </p:spPr>
        <p:txBody>
          <a:bodyPr/>
          <a:lstStyle/>
          <a:p>
            <a:r>
              <a:rPr lang="en-US" dirty="0"/>
              <a:t>Recursive implementation:</a:t>
            </a:r>
          </a:p>
        </p:txBody>
      </p:sp>
      <p:sp>
        <p:nvSpPr>
          <p:cNvPr id="1090564" name="Text Box 4"/>
          <p:cNvSpPr txBox="1">
            <a:spLocks noChangeArrowheads="1"/>
          </p:cNvSpPr>
          <p:nvPr/>
        </p:nvSpPr>
        <p:spPr bwMode="auto">
          <a:xfrm>
            <a:off x="1501775" y="2117725"/>
            <a:ext cx="6858000" cy="4511675"/>
          </a:xfrm>
          <a:prstGeom prst="rect">
            <a:avLst/>
          </a:prstGeom>
          <a:solidFill>
            <a:srgbClr val="CCECFF"/>
          </a:solidFill>
          <a:ln w="9525">
            <a:noFill/>
            <a:miter lim="800000"/>
            <a:headEnd/>
            <a:tailEnd/>
          </a:ln>
          <a:effectLst/>
        </p:spPr>
        <p:txBody>
          <a:bodyPr>
            <a:spAutoFit/>
          </a:bodyPr>
          <a:lstStyle/>
          <a:p>
            <a:r>
              <a:rPr lang="en-US" sz="2000">
                <a:latin typeface="Arial" charset="0"/>
              </a:rPr>
              <a:t>public int binarySearch (int [ ] arr, int value, int left, int right)</a:t>
            </a:r>
          </a:p>
          <a:p>
            <a:r>
              <a:rPr lang="en-US" sz="2000">
                <a:latin typeface="Arial" charset="0"/>
              </a:rPr>
              <a:t>{</a:t>
            </a:r>
          </a:p>
          <a:p>
            <a:r>
              <a:rPr lang="en-US" sz="2000">
                <a:latin typeface="Arial" charset="0"/>
              </a:rPr>
              <a:t>   if (right &lt; left)</a:t>
            </a:r>
          </a:p>
          <a:p>
            <a:r>
              <a:rPr lang="en-US" sz="2000">
                <a:latin typeface="Arial" charset="0"/>
              </a:rPr>
              <a:t>      return </a:t>
            </a:r>
            <a:r>
              <a:rPr lang="en-US" sz="2000">
                <a:latin typeface="Courier New" pitchFamily="49" charset="0"/>
              </a:rPr>
              <a:t>-</a:t>
            </a:r>
            <a:r>
              <a:rPr lang="en-US" sz="2000">
                <a:latin typeface="Arial" charset="0"/>
              </a:rPr>
              <a:t>1;       // Not found</a:t>
            </a:r>
          </a:p>
          <a:p>
            <a:endParaRPr lang="en-US" sz="2000">
              <a:latin typeface="Arial" charset="0"/>
            </a:endParaRPr>
          </a:p>
          <a:p>
            <a:r>
              <a:rPr lang="en-US" sz="2000">
                <a:latin typeface="Arial" charset="0"/>
              </a:rPr>
              <a:t>   int middle = (left + right) / 2;</a:t>
            </a:r>
          </a:p>
          <a:p>
            <a:pPr>
              <a:spcBef>
                <a:spcPct val="50000"/>
              </a:spcBef>
            </a:pPr>
            <a:r>
              <a:rPr lang="en-US" sz="2000">
                <a:latin typeface="Arial" charset="0"/>
              </a:rPr>
              <a:t>   if (value == arr [middle] )</a:t>
            </a:r>
          </a:p>
          <a:p>
            <a:r>
              <a:rPr lang="en-US" sz="2000">
                <a:latin typeface="Arial" charset="0"/>
              </a:rPr>
              <a:t>      return middle;</a:t>
            </a:r>
          </a:p>
          <a:p>
            <a:pPr>
              <a:spcBef>
                <a:spcPct val="50000"/>
              </a:spcBef>
            </a:pPr>
            <a:r>
              <a:rPr lang="en-US" sz="2000">
                <a:latin typeface="Arial" charset="0"/>
              </a:rPr>
              <a:t>   else if (value &lt; arr[middle])</a:t>
            </a:r>
          </a:p>
          <a:p>
            <a:r>
              <a:rPr lang="en-US" sz="2000">
                <a:latin typeface="Arial" charset="0"/>
              </a:rPr>
              <a:t>      return </a:t>
            </a:r>
            <a:r>
              <a:rPr lang="en-US" sz="2000" b="1">
                <a:latin typeface="Arial" charset="0"/>
              </a:rPr>
              <a:t>binarySearch</a:t>
            </a:r>
            <a:r>
              <a:rPr lang="en-US" sz="2000">
                <a:latin typeface="Arial" charset="0"/>
              </a:rPr>
              <a:t> (arr, value, </a:t>
            </a:r>
            <a:r>
              <a:rPr lang="en-US" sz="2000" b="1">
                <a:latin typeface="Arial" charset="0"/>
              </a:rPr>
              <a:t>left, middle </a:t>
            </a:r>
            <a:r>
              <a:rPr lang="en-US" sz="2000" b="1">
                <a:latin typeface="Courier New" pitchFamily="49" charset="0"/>
              </a:rPr>
              <a:t>-</a:t>
            </a:r>
            <a:r>
              <a:rPr lang="en-US" sz="2000" b="1">
                <a:latin typeface="Arial" charset="0"/>
              </a:rPr>
              <a:t> 1</a:t>
            </a:r>
            <a:r>
              <a:rPr lang="en-US" sz="2000">
                <a:latin typeface="Arial" charset="0"/>
              </a:rPr>
              <a:t>);</a:t>
            </a:r>
          </a:p>
          <a:p>
            <a:pPr>
              <a:spcBef>
                <a:spcPct val="50000"/>
              </a:spcBef>
            </a:pPr>
            <a:r>
              <a:rPr lang="en-US" sz="2000">
                <a:latin typeface="Arial" charset="0"/>
              </a:rPr>
              <a:t>   else     //  if ( value &gt; arr[middle])</a:t>
            </a:r>
          </a:p>
          <a:p>
            <a:r>
              <a:rPr lang="en-US" sz="2000">
                <a:latin typeface="Arial" charset="0"/>
              </a:rPr>
              <a:t>      return </a:t>
            </a:r>
            <a:r>
              <a:rPr lang="en-US" sz="2000" b="1">
                <a:latin typeface="Arial" charset="0"/>
              </a:rPr>
              <a:t>binarySearch</a:t>
            </a:r>
            <a:r>
              <a:rPr lang="en-US" sz="2000">
                <a:latin typeface="Arial" charset="0"/>
              </a:rPr>
              <a:t> (arr, value, </a:t>
            </a:r>
            <a:r>
              <a:rPr lang="en-US" sz="2000" b="1">
                <a:latin typeface="Arial" charset="0"/>
              </a:rPr>
              <a:t>middle + 1, right</a:t>
            </a:r>
            <a:r>
              <a:rPr lang="en-US" sz="2000">
                <a:latin typeface="Arial" charset="0"/>
              </a:rPr>
              <a:t>);</a:t>
            </a:r>
          </a:p>
          <a:p>
            <a:r>
              <a:rPr lang="en-US" sz="2000">
                <a:latin typeface="Arial" charset="0"/>
              </a:rPr>
              <a:t>}</a:t>
            </a:r>
          </a:p>
        </p:txBody>
      </p:sp>
      <p:sp>
        <p:nvSpPr>
          <p:cNvPr id="5" name="TextBox 4"/>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3" name="Rectangle 5"/>
          <p:cNvSpPr>
            <a:spLocks noGrp="1" noChangeArrowheads="1"/>
          </p:cNvSpPr>
          <p:nvPr>
            <p:ph type="title"/>
          </p:nvPr>
        </p:nvSpPr>
        <p:spPr>
          <a:xfrm>
            <a:off x="1076121" y="0"/>
            <a:ext cx="7772400" cy="860425"/>
          </a:xfrm>
        </p:spPr>
        <p:txBody>
          <a:bodyPr/>
          <a:lstStyle/>
          <a:p>
            <a:r>
              <a:rPr lang="en-US" dirty="0"/>
              <a:t>Binary Search (cont’d)</a:t>
            </a:r>
          </a:p>
        </p:txBody>
      </p:sp>
      <p:sp>
        <p:nvSpPr>
          <p:cNvPr id="1092614" name="Rectangle 6"/>
          <p:cNvSpPr>
            <a:spLocks noGrp="1" noChangeArrowheads="1"/>
          </p:cNvSpPr>
          <p:nvPr>
            <p:ph type="body" idx="1"/>
          </p:nvPr>
        </p:nvSpPr>
        <p:spPr>
          <a:xfrm>
            <a:off x="1066800" y="1143000"/>
            <a:ext cx="7772400" cy="698500"/>
          </a:xfrm>
        </p:spPr>
        <p:txBody>
          <a:bodyPr/>
          <a:lstStyle/>
          <a:p>
            <a:r>
              <a:rPr lang="en-US" dirty="0"/>
              <a:t>Iterative implementation:</a:t>
            </a:r>
          </a:p>
        </p:txBody>
      </p:sp>
      <p:sp>
        <p:nvSpPr>
          <p:cNvPr id="1092612" name="Text Box 4"/>
          <p:cNvSpPr txBox="1">
            <a:spLocks noChangeArrowheads="1"/>
          </p:cNvSpPr>
          <p:nvPr/>
        </p:nvSpPr>
        <p:spPr bwMode="auto">
          <a:xfrm>
            <a:off x="1371600" y="1984375"/>
            <a:ext cx="7315200" cy="4555093"/>
          </a:xfrm>
          <a:prstGeom prst="rect">
            <a:avLst/>
          </a:prstGeom>
          <a:solidFill>
            <a:srgbClr val="CCECFF"/>
          </a:solidFill>
          <a:ln w="9525">
            <a:noFill/>
            <a:miter lim="800000"/>
            <a:headEnd/>
            <a:tailEnd/>
          </a:ln>
          <a:effectLst/>
        </p:spPr>
        <p:txBody>
          <a:bodyPr wrap="square">
            <a:spAutoFit/>
          </a:bodyPr>
          <a:lstStyle/>
          <a:p>
            <a:r>
              <a:rPr lang="en-US" sz="2000" dirty="0">
                <a:latin typeface="Arial" charset="0"/>
              </a:rPr>
              <a:t>public </a:t>
            </a:r>
            <a:r>
              <a:rPr lang="en-US" sz="2000" dirty="0" err="1">
                <a:latin typeface="Arial" charset="0"/>
              </a:rPr>
              <a:t>int</a:t>
            </a:r>
            <a:r>
              <a:rPr lang="en-US" sz="2000" dirty="0">
                <a:latin typeface="Arial" charset="0"/>
              </a:rPr>
              <a:t> </a:t>
            </a:r>
            <a:r>
              <a:rPr lang="en-US" sz="2000" dirty="0" err="1">
                <a:latin typeface="Arial" charset="0"/>
              </a:rPr>
              <a:t>binarySearch</a:t>
            </a:r>
            <a:r>
              <a:rPr lang="en-US" sz="2000" dirty="0">
                <a:latin typeface="Arial" charset="0"/>
              </a:rPr>
              <a:t> (</a:t>
            </a:r>
            <a:r>
              <a:rPr lang="en-US" sz="2000" dirty="0" err="1">
                <a:latin typeface="Arial" charset="0"/>
              </a:rPr>
              <a:t>int</a:t>
            </a:r>
            <a:r>
              <a:rPr lang="en-US" sz="2000" dirty="0">
                <a:latin typeface="Arial" charset="0"/>
              </a:rPr>
              <a:t> </a:t>
            </a:r>
            <a:r>
              <a:rPr lang="en-US" sz="2000" dirty="0" smtClean="0">
                <a:latin typeface="Arial" charset="0"/>
              </a:rPr>
              <a:t> </a:t>
            </a:r>
            <a:r>
              <a:rPr lang="en-US" sz="2000" dirty="0" err="1" smtClean="0">
                <a:latin typeface="Arial" charset="0"/>
              </a:rPr>
              <a:t>arr</a:t>
            </a:r>
            <a:r>
              <a:rPr lang="en-US" sz="2000" dirty="0" smtClean="0">
                <a:latin typeface="Arial" charset="0"/>
              </a:rPr>
              <a:t> [ ] , </a:t>
            </a:r>
            <a:r>
              <a:rPr lang="en-US" sz="2000" dirty="0" err="1">
                <a:latin typeface="Arial" charset="0"/>
              </a:rPr>
              <a:t>int</a:t>
            </a:r>
            <a:r>
              <a:rPr lang="en-US" sz="2000" dirty="0">
                <a:latin typeface="Arial" charset="0"/>
              </a:rPr>
              <a:t> value, </a:t>
            </a:r>
            <a:r>
              <a:rPr lang="en-US" sz="2000" dirty="0" err="1">
                <a:latin typeface="Arial" charset="0"/>
              </a:rPr>
              <a:t>int</a:t>
            </a:r>
            <a:r>
              <a:rPr lang="en-US" sz="2000" dirty="0">
                <a:latin typeface="Arial" charset="0"/>
              </a:rPr>
              <a:t> left, </a:t>
            </a:r>
            <a:r>
              <a:rPr lang="en-US" sz="2000" dirty="0" err="1">
                <a:latin typeface="Arial" charset="0"/>
              </a:rPr>
              <a:t>int</a:t>
            </a:r>
            <a:r>
              <a:rPr lang="en-US" sz="2000" dirty="0">
                <a:latin typeface="Arial" charset="0"/>
              </a:rPr>
              <a:t> right)</a:t>
            </a:r>
          </a:p>
          <a:p>
            <a:r>
              <a:rPr lang="en-US" sz="2000" dirty="0">
                <a:latin typeface="Arial" charset="0"/>
              </a:rPr>
              <a:t>{</a:t>
            </a:r>
          </a:p>
          <a:p>
            <a:r>
              <a:rPr lang="en-US" sz="2000" dirty="0">
                <a:latin typeface="Arial" charset="0"/>
              </a:rPr>
              <a:t>   while (left &lt;= right)</a:t>
            </a:r>
          </a:p>
          <a:p>
            <a:r>
              <a:rPr lang="en-US" sz="2000" dirty="0">
                <a:latin typeface="Arial" charset="0"/>
              </a:rPr>
              <a:t>   {</a:t>
            </a:r>
          </a:p>
          <a:p>
            <a:r>
              <a:rPr lang="en-US" sz="2000" dirty="0">
                <a:latin typeface="Arial" charset="0"/>
              </a:rPr>
              <a:t>       </a:t>
            </a:r>
            <a:r>
              <a:rPr lang="en-US" sz="2000" dirty="0" err="1">
                <a:latin typeface="Arial" charset="0"/>
              </a:rPr>
              <a:t>int</a:t>
            </a:r>
            <a:r>
              <a:rPr lang="en-US" sz="2000" dirty="0">
                <a:latin typeface="Arial" charset="0"/>
              </a:rPr>
              <a:t> middle = (left + right) / 2;</a:t>
            </a:r>
          </a:p>
          <a:p>
            <a:pPr>
              <a:spcBef>
                <a:spcPct val="50000"/>
              </a:spcBef>
            </a:pPr>
            <a:r>
              <a:rPr lang="en-US" sz="2000" dirty="0">
                <a:latin typeface="Arial" charset="0"/>
              </a:rPr>
              <a:t>       if ( value == </a:t>
            </a:r>
            <a:r>
              <a:rPr lang="en-US" sz="2000" dirty="0" err="1">
                <a:latin typeface="Arial" charset="0"/>
              </a:rPr>
              <a:t>arr</a:t>
            </a:r>
            <a:r>
              <a:rPr lang="en-US" sz="2000" dirty="0">
                <a:latin typeface="Arial" charset="0"/>
              </a:rPr>
              <a:t> [middle] )</a:t>
            </a:r>
          </a:p>
          <a:p>
            <a:r>
              <a:rPr lang="en-US" sz="2000" dirty="0">
                <a:latin typeface="Arial" charset="0"/>
              </a:rPr>
              <a:t>          return middle;</a:t>
            </a:r>
          </a:p>
          <a:p>
            <a:r>
              <a:rPr lang="en-US" sz="2000" dirty="0">
                <a:latin typeface="Arial" charset="0"/>
              </a:rPr>
              <a:t>       else if ( value &lt; </a:t>
            </a:r>
            <a:r>
              <a:rPr lang="en-US" sz="2000" dirty="0" err="1">
                <a:latin typeface="Arial" charset="0"/>
              </a:rPr>
              <a:t>arr</a:t>
            </a:r>
            <a:r>
              <a:rPr lang="en-US" sz="2000" dirty="0">
                <a:latin typeface="Arial" charset="0"/>
              </a:rPr>
              <a:t>[middle] )</a:t>
            </a:r>
          </a:p>
          <a:p>
            <a:r>
              <a:rPr lang="en-US" sz="2000" dirty="0">
                <a:latin typeface="Arial" charset="0"/>
              </a:rPr>
              <a:t>          right = middle </a:t>
            </a:r>
            <a:r>
              <a:rPr lang="en-US" sz="2000" b="1" dirty="0">
                <a:latin typeface="Arial" charset="0"/>
              </a:rPr>
              <a:t>-</a:t>
            </a:r>
            <a:r>
              <a:rPr lang="en-US" sz="2000" dirty="0">
                <a:latin typeface="Arial" charset="0"/>
              </a:rPr>
              <a:t> 1;</a:t>
            </a:r>
          </a:p>
          <a:p>
            <a:r>
              <a:rPr lang="en-US" sz="2000" dirty="0">
                <a:latin typeface="Arial" charset="0"/>
              </a:rPr>
              <a:t>       else     //  if ( value &gt; </a:t>
            </a:r>
            <a:r>
              <a:rPr lang="en-US" sz="2000" dirty="0" err="1">
                <a:latin typeface="Arial" charset="0"/>
              </a:rPr>
              <a:t>arr</a:t>
            </a:r>
            <a:r>
              <a:rPr lang="en-US" sz="2000" dirty="0">
                <a:latin typeface="Arial" charset="0"/>
              </a:rPr>
              <a:t>[middle] )</a:t>
            </a:r>
          </a:p>
          <a:p>
            <a:r>
              <a:rPr lang="en-US" sz="2000" dirty="0">
                <a:latin typeface="Arial" charset="0"/>
              </a:rPr>
              <a:t>          left = middle + 1;</a:t>
            </a:r>
          </a:p>
          <a:p>
            <a:r>
              <a:rPr lang="en-US" sz="2000" dirty="0">
                <a:latin typeface="Arial" charset="0"/>
              </a:rPr>
              <a:t>    }</a:t>
            </a:r>
          </a:p>
          <a:p>
            <a:r>
              <a:rPr lang="en-US" sz="2000" dirty="0">
                <a:latin typeface="Arial" charset="0"/>
              </a:rPr>
              <a:t>    return </a:t>
            </a:r>
            <a:r>
              <a:rPr lang="en-US" sz="2000" dirty="0">
                <a:latin typeface="Courier New" pitchFamily="49" charset="0"/>
              </a:rPr>
              <a:t>-</a:t>
            </a:r>
            <a:r>
              <a:rPr lang="en-US" sz="2000" dirty="0">
                <a:latin typeface="Arial" charset="0"/>
              </a:rPr>
              <a:t>1;  // Not found</a:t>
            </a:r>
          </a:p>
          <a:p>
            <a:r>
              <a:rPr lang="en-US" sz="2000" dirty="0">
                <a:latin typeface="Arial" charset="0"/>
              </a:rPr>
              <a:t>}</a:t>
            </a:r>
          </a:p>
        </p:txBody>
      </p:sp>
      <p:sp>
        <p:nvSpPr>
          <p:cNvPr id="5" name="TextBox 4"/>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968" name="Rectangle 8"/>
          <p:cNvSpPr>
            <a:spLocks noGrp="1" noChangeArrowheads="1"/>
          </p:cNvSpPr>
          <p:nvPr>
            <p:ph type="title"/>
          </p:nvPr>
        </p:nvSpPr>
        <p:spPr>
          <a:xfrm>
            <a:off x="1046623" y="0"/>
            <a:ext cx="7772400" cy="860425"/>
          </a:xfrm>
        </p:spPr>
        <p:txBody>
          <a:bodyPr/>
          <a:lstStyle/>
          <a:p>
            <a:r>
              <a:rPr lang="en-US" dirty="0"/>
              <a:t>Binary Search (cont’d)</a:t>
            </a:r>
          </a:p>
        </p:txBody>
      </p:sp>
      <p:sp>
        <p:nvSpPr>
          <p:cNvPr id="1192969" name="Rectangle 9"/>
          <p:cNvSpPr>
            <a:spLocks noGrp="1" noChangeArrowheads="1"/>
          </p:cNvSpPr>
          <p:nvPr>
            <p:ph type="body" idx="1"/>
          </p:nvPr>
        </p:nvSpPr>
        <p:spPr>
          <a:xfrm>
            <a:off x="784788" y="857814"/>
            <a:ext cx="7772400" cy="2445825"/>
          </a:xfrm>
        </p:spPr>
        <p:txBody>
          <a:bodyPr/>
          <a:lstStyle/>
          <a:p>
            <a:r>
              <a:rPr lang="en-US" sz="2400" dirty="0"/>
              <a:t>A “divide and conquer” algorithm.</a:t>
            </a:r>
          </a:p>
          <a:p>
            <a:r>
              <a:rPr lang="en-US" sz="2400" dirty="0"/>
              <a:t>Works very fast: only 20 comparisons are needed for an array of 1,000,000 elements; (30 comparisons can handle 1,000,000,000 elements; etc.).</a:t>
            </a:r>
          </a:p>
          <a:p>
            <a:r>
              <a:rPr lang="en-US" sz="2400" dirty="0"/>
              <a:t>We say that this is an </a:t>
            </a:r>
            <a:r>
              <a:rPr lang="en-US" sz="2400" i="1" dirty="0"/>
              <a:t>O</a:t>
            </a:r>
            <a:r>
              <a:rPr lang="en-US" sz="2400" dirty="0"/>
              <a:t>(log </a:t>
            </a:r>
            <a:r>
              <a:rPr lang="en-US" sz="2400" i="1" dirty="0"/>
              <a:t>n</a:t>
            </a:r>
            <a:r>
              <a:rPr lang="en-US" sz="2400" dirty="0"/>
              <a:t>) algorithm.</a:t>
            </a:r>
          </a:p>
          <a:p>
            <a:endParaRPr lang="en-US" sz="2400" dirty="0"/>
          </a:p>
          <a:p>
            <a:endParaRPr lang="en-US" sz="2400" dirty="0"/>
          </a:p>
        </p:txBody>
      </p:sp>
      <p:sp>
        <p:nvSpPr>
          <p:cNvPr id="4" name="Rectangle 2"/>
          <p:cNvSpPr txBox="1">
            <a:spLocks noChangeArrowheads="1"/>
          </p:cNvSpPr>
          <p:nvPr/>
        </p:nvSpPr>
        <p:spPr bwMode="auto">
          <a:xfrm>
            <a:off x="914400" y="3112474"/>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sz="3600" b="0" i="0" u="none" strike="noStrike" kern="0" cap="none" spc="0" normalizeH="0" baseline="0" noProof="0" smtClean="0">
                <a:ln>
                  <a:noFill/>
                </a:ln>
                <a:solidFill>
                  <a:schemeClr val="tx2"/>
                </a:solidFill>
                <a:effectLst/>
                <a:uLnTx/>
                <a:uFillTx/>
                <a:latin typeface="+mj-lt"/>
                <a:ea typeface="+mj-ea"/>
                <a:cs typeface="+mj-cs"/>
              </a:rPr>
              <a:t>Efficiency of a Binary Search</a:t>
            </a:r>
            <a:endParaRPr kumimoji="1" 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5" name="Rectangle 3"/>
          <p:cNvSpPr txBox="1">
            <a:spLocks noChangeArrowheads="1"/>
          </p:cNvSpPr>
          <p:nvPr/>
        </p:nvSpPr>
        <p:spPr bwMode="auto">
          <a:xfrm>
            <a:off x="831492" y="4225977"/>
            <a:ext cx="7132637" cy="26320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30000"/>
              </a:spcBef>
              <a:spcAft>
                <a:spcPct val="0"/>
              </a:spcAft>
              <a:buClr>
                <a:srgbClr val="FF9900"/>
              </a:buClr>
              <a:buSzPct val="120000"/>
              <a:buFontTx/>
              <a:buChar char="•"/>
              <a:tabLst/>
              <a:defRPr/>
            </a:pPr>
            <a:r>
              <a:rPr kumimoji="1" lang="en-US" sz="2800" b="0" i="0" u="none" strike="noStrike" kern="0" cap="none" spc="0" normalizeH="0" baseline="0" noProof="0" dirty="0" smtClean="0">
                <a:ln>
                  <a:noFill/>
                </a:ln>
                <a:solidFill>
                  <a:schemeClr val="tx2"/>
                </a:solidFill>
                <a:effectLst/>
                <a:uLnTx/>
                <a:uFillTx/>
                <a:latin typeface="+mn-lt"/>
                <a:ea typeface="+mn-ea"/>
                <a:cs typeface="+mn-cs"/>
              </a:rPr>
              <a:t>Best case		O(1)</a:t>
            </a:r>
          </a:p>
          <a:p>
            <a:pPr marL="742950" marR="0" lvl="1" indent="-285750" algn="l" defTabSz="914400" rtl="0" eaLnBrk="0" fontAlgn="base" latinLnBrk="0" hangingPunct="0">
              <a:lnSpc>
                <a:spcPct val="100000"/>
              </a:lnSpc>
              <a:spcBef>
                <a:spcPct val="20000"/>
              </a:spcBef>
              <a:spcAft>
                <a:spcPct val="0"/>
              </a:spcAft>
              <a:buClr>
                <a:srgbClr val="FF9900"/>
              </a:buClr>
              <a:buSzPct val="75000"/>
              <a:buFont typeface="Wingdings" pitchFamily="2" charset="2"/>
              <a:buChar char="Ø"/>
              <a:tabLst/>
              <a:defRPr/>
            </a:pPr>
            <a:r>
              <a:rPr kumimoji="1" lang="en-US" sz="2400" b="0" i="0" u="none" strike="noStrike" kern="0" cap="none" spc="0" normalizeH="0" baseline="0" noProof="0" dirty="0" smtClean="0">
                <a:ln>
                  <a:noFill/>
                </a:ln>
                <a:solidFill>
                  <a:schemeClr val="tx2"/>
                </a:solidFill>
                <a:effectLst/>
                <a:uLnTx/>
                <a:uFillTx/>
                <a:latin typeface="+mn-lt"/>
              </a:rPr>
              <a:t>Locate desired item first</a:t>
            </a:r>
          </a:p>
          <a:p>
            <a:pPr marL="342900" marR="0" lvl="0" indent="-342900" algn="l" defTabSz="914400" rtl="0" eaLnBrk="0" fontAlgn="base" latinLnBrk="0" hangingPunct="0">
              <a:lnSpc>
                <a:spcPct val="100000"/>
              </a:lnSpc>
              <a:spcBef>
                <a:spcPct val="30000"/>
              </a:spcBef>
              <a:spcAft>
                <a:spcPct val="0"/>
              </a:spcAft>
              <a:buClr>
                <a:srgbClr val="FF9900"/>
              </a:buClr>
              <a:buSzPct val="120000"/>
              <a:buFontTx/>
              <a:buChar char="•"/>
              <a:tabLst/>
              <a:defRPr/>
            </a:pPr>
            <a:r>
              <a:rPr kumimoji="1" lang="en-US" sz="2800" b="0" i="0" u="none" strike="noStrike" kern="0" cap="none" spc="0" normalizeH="0" baseline="0" noProof="0" dirty="0" smtClean="0">
                <a:ln>
                  <a:noFill/>
                </a:ln>
                <a:solidFill>
                  <a:schemeClr val="tx2"/>
                </a:solidFill>
                <a:effectLst/>
                <a:uLnTx/>
                <a:uFillTx/>
                <a:latin typeface="+mn-lt"/>
                <a:ea typeface="+mn-ea"/>
                <a:cs typeface="+mn-cs"/>
              </a:rPr>
              <a:t>Worst case		O(log n)</a:t>
            </a:r>
          </a:p>
          <a:p>
            <a:pPr marL="742950" marR="0" lvl="1" indent="-285750" algn="l" defTabSz="914400" rtl="0" eaLnBrk="0" fontAlgn="base" latinLnBrk="0" hangingPunct="0">
              <a:lnSpc>
                <a:spcPct val="100000"/>
              </a:lnSpc>
              <a:spcBef>
                <a:spcPct val="20000"/>
              </a:spcBef>
              <a:spcAft>
                <a:spcPct val="0"/>
              </a:spcAft>
              <a:buClr>
                <a:srgbClr val="FF9900"/>
              </a:buClr>
              <a:buSzPct val="75000"/>
              <a:buFont typeface="Wingdings" pitchFamily="2" charset="2"/>
              <a:buChar char="Ø"/>
              <a:tabLst/>
              <a:defRPr/>
            </a:pPr>
            <a:r>
              <a:rPr kumimoji="1" lang="en-US" sz="2400" b="0" i="0" u="none" strike="noStrike" kern="0" cap="none" spc="0" normalizeH="0" baseline="0" noProof="0" dirty="0" smtClean="0">
                <a:ln>
                  <a:noFill/>
                </a:ln>
                <a:solidFill>
                  <a:schemeClr val="tx2"/>
                </a:solidFill>
                <a:effectLst/>
                <a:uLnTx/>
                <a:uFillTx/>
                <a:latin typeface="+mn-lt"/>
              </a:rPr>
              <a:t>Must look at all the items</a:t>
            </a:r>
          </a:p>
          <a:p>
            <a:pPr marL="342900" marR="0" lvl="0" indent="-342900" algn="l" defTabSz="914400" rtl="0" eaLnBrk="0" fontAlgn="base" latinLnBrk="0" hangingPunct="0">
              <a:lnSpc>
                <a:spcPct val="100000"/>
              </a:lnSpc>
              <a:spcBef>
                <a:spcPct val="30000"/>
              </a:spcBef>
              <a:spcAft>
                <a:spcPct val="0"/>
              </a:spcAft>
              <a:buClr>
                <a:srgbClr val="FF9900"/>
              </a:buClr>
              <a:buSzPct val="120000"/>
              <a:buFontTx/>
              <a:buChar char="•"/>
              <a:tabLst/>
              <a:defRPr/>
            </a:pPr>
            <a:r>
              <a:rPr kumimoji="1" lang="en-US" sz="2800" b="0" i="0" u="none" strike="noStrike" kern="0" cap="none" spc="0" normalizeH="0" baseline="0" noProof="0" dirty="0" smtClean="0">
                <a:ln>
                  <a:noFill/>
                </a:ln>
                <a:solidFill>
                  <a:schemeClr val="tx2"/>
                </a:solidFill>
                <a:effectLst/>
                <a:uLnTx/>
                <a:uFillTx/>
                <a:latin typeface="+mn-lt"/>
                <a:ea typeface="+mn-ea"/>
                <a:cs typeface="+mn-cs"/>
              </a:rPr>
              <a:t>Average case	O(log n)</a:t>
            </a:r>
            <a:endParaRPr kumimoji="1" lang="en-US" sz="2800" b="0" i="0" u="none" strike="noStrike" kern="0" cap="none" spc="0" normalizeH="0" baseline="0" noProof="0" dirty="0">
              <a:ln>
                <a:noFill/>
              </a:ln>
              <a:solidFill>
                <a:schemeClr val="tx2"/>
              </a:solidFill>
              <a:effectLst/>
              <a:uLnTx/>
              <a:uFillTx/>
              <a:latin typeface="+mn-lt"/>
              <a:ea typeface="+mn-ea"/>
              <a:cs typeface="+mn-cs"/>
            </a:endParaRPr>
          </a:p>
        </p:txBody>
      </p:sp>
      <p:sp>
        <p:nvSpPr>
          <p:cNvPr id="6" name="TextBox 5"/>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5"/>
          <p:cNvSpPr>
            <a:spLocks noGrp="1"/>
          </p:cNvSpPr>
          <p:nvPr>
            <p:ph type="sldNum" sz="quarter" idx="12"/>
          </p:nvPr>
        </p:nvSpPr>
        <p:spPr/>
        <p:txBody>
          <a:bodyPr/>
          <a:lstStyle/>
          <a:p>
            <a:fld id="{98981F37-1411-4FE3-8ECD-4998633C2B2D}" type="slidenum">
              <a:rPr lang="en-US" altLang="en-US"/>
              <a:pPr/>
              <a:t>16</a:t>
            </a:fld>
            <a:endParaRPr lang="en-US" altLang="en-US"/>
          </a:p>
        </p:txBody>
      </p:sp>
      <p:sp>
        <p:nvSpPr>
          <p:cNvPr id="32770" name="Rectangle 2"/>
          <p:cNvSpPr>
            <a:spLocks noGrp="1" noChangeArrowheads="1"/>
          </p:cNvSpPr>
          <p:nvPr>
            <p:ph type="title"/>
          </p:nvPr>
        </p:nvSpPr>
        <p:spPr>
          <a:xfrm>
            <a:off x="1002379" y="0"/>
            <a:ext cx="7772400" cy="860425"/>
          </a:xfrm>
        </p:spPr>
        <p:txBody>
          <a:bodyPr/>
          <a:lstStyle/>
          <a:p>
            <a:r>
              <a:rPr lang="en-US" dirty="0"/>
              <a:t>Choosing a Search Method</a:t>
            </a:r>
          </a:p>
        </p:txBody>
      </p:sp>
      <p:sp>
        <p:nvSpPr>
          <p:cNvPr id="32814" name="Rectangle 46"/>
          <p:cNvSpPr>
            <a:spLocks noGrp="1" noChangeArrowheads="1"/>
          </p:cNvSpPr>
          <p:nvPr>
            <p:ph type="body" idx="1"/>
          </p:nvPr>
        </p:nvSpPr>
        <p:spPr>
          <a:xfrm>
            <a:off x="457200" y="5122863"/>
            <a:ext cx="8229600" cy="1008062"/>
          </a:xfrm>
        </p:spPr>
        <p:txBody>
          <a:bodyPr/>
          <a:lstStyle/>
          <a:p>
            <a:r>
              <a:rPr lang="en-US" dirty="0"/>
              <a:t>Iterative search saves time, memory over recursive search</a:t>
            </a:r>
          </a:p>
        </p:txBody>
      </p:sp>
      <p:graphicFrame>
        <p:nvGraphicFramePr>
          <p:cNvPr id="32813" name="Group 45"/>
          <p:cNvGraphicFramePr>
            <a:graphicFrameLocks noGrp="1"/>
          </p:cNvGraphicFramePr>
          <p:nvPr/>
        </p:nvGraphicFramePr>
        <p:xfrm>
          <a:off x="838866" y="1210392"/>
          <a:ext cx="7800975" cy="3502026"/>
        </p:xfrm>
        <a:graphic>
          <a:graphicData uri="http://schemas.openxmlformats.org/drawingml/2006/table">
            <a:tbl>
              <a:tblPr/>
              <a:tblGrid>
                <a:gridCol w="2736850"/>
                <a:gridCol w="1830387"/>
                <a:gridCol w="1763713"/>
                <a:gridCol w="1470025"/>
              </a:tblGrid>
              <a:tr h="10858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Best</a:t>
                      </a:r>
                      <a:br>
                        <a:rPr kumimoji="0" lang="en-US" sz="2600" b="0" i="0" u="none" strike="noStrike" cap="none" normalizeH="0" baseline="0" smtClean="0">
                          <a:ln>
                            <a:noFill/>
                          </a:ln>
                          <a:solidFill>
                            <a:schemeClr val="tx1"/>
                          </a:solidFill>
                          <a:effectLst/>
                          <a:latin typeface="Arial" charset="0"/>
                        </a:rPr>
                      </a:br>
                      <a:r>
                        <a:rPr kumimoji="0" lang="en-US" sz="2600" b="0" i="0" u="none" strike="noStrike" cap="none" normalizeH="0" baseline="0" smtClean="0">
                          <a:ln>
                            <a:noFill/>
                          </a:ln>
                          <a:solidFill>
                            <a:schemeClr val="tx1"/>
                          </a:solidFill>
                          <a:effectLst/>
                          <a:latin typeface="Arial" charset="0"/>
                        </a:rPr>
                        <a:t>Case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Average</a:t>
                      </a:r>
                      <a:br>
                        <a:rPr kumimoji="0" lang="en-US" sz="2600" b="0" i="0" u="none" strike="noStrike" cap="none" normalizeH="0" baseline="0" smtClean="0">
                          <a:ln>
                            <a:noFill/>
                          </a:ln>
                          <a:solidFill>
                            <a:schemeClr val="tx1"/>
                          </a:solidFill>
                          <a:effectLst/>
                          <a:latin typeface="Arial" charset="0"/>
                        </a:rPr>
                      </a:br>
                      <a:r>
                        <a:rPr kumimoji="0" lang="en-US" sz="2600" b="0" i="0" u="none" strike="noStrike" cap="none" normalizeH="0" baseline="0" smtClean="0">
                          <a:ln>
                            <a:noFill/>
                          </a:ln>
                          <a:solidFill>
                            <a:schemeClr val="tx1"/>
                          </a:solidFill>
                          <a:effectLst/>
                          <a:latin typeface="Arial" charset="0"/>
                        </a:rPr>
                        <a:t>Case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Worst</a:t>
                      </a:r>
                      <a:br>
                        <a:rPr kumimoji="0" lang="en-US" sz="2600" b="0" i="0" u="none" strike="noStrike" cap="none" normalizeH="0" baseline="0" smtClean="0">
                          <a:ln>
                            <a:noFill/>
                          </a:ln>
                          <a:solidFill>
                            <a:schemeClr val="tx1"/>
                          </a:solidFill>
                          <a:effectLst/>
                          <a:latin typeface="Arial" charset="0"/>
                        </a:rPr>
                      </a:br>
                      <a:r>
                        <a:rPr kumimoji="0" lang="en-US" sz="2600" b="0" i="0" u="none" strike="noStrike" cap="none" normalizeH="0" baseline="0" smtClean="0">
                          <a:ln>
                            <a:noFill/>
                          </a:ln>
                          <a:solidFill>
                            <a:schemeClr val="tx1"/>
                          </a:solidFill>
                          <a:effectLst/>
                          <a:latin typeface="Arial" charset="0"/>
                        </a:rPr>
                        <a:t>Case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64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dirty="0" smtClean="0">
                          <a:ln>
                            <a:noFill/>
                          </a:ln>
                          <a:solidFill>
                            <a:schemeClr val="tx1"/>
                          </a:solidFill>
                          <a:effectLst/>
                          <a:latin typeface="Arial" charset="0"/>
                        </a:rPr>
                        <a:t>Sequential search</a:t>
                      </a:r>
                      <a:br>
                        <a:rPr kumimoji="0" lang="en-US" sz="2200" b="0" i="0" u="none" strike="noStrike" cap="none" normalizeH="0" baseline="0" dirty="0" smtClean="0">
                          <a:ln>
                            <a:noFill/>
                          </a:ln>
                          <a:solidFill>
                            <a:schemeClr val="tx1"/>
                          </a:solidFill>
                          <a:effectLst/>
                          <a:latin typeface="Arial" charset="0"/>
                        </a:rPr>
                      </a:br>
                      <a:r>
                        <a:rPr kumimoji="0" lang="en-US" sz="2200" b="0" i="0" u="none" strike="noStrike" cap="none" normalizeH="0" baseline="0" dirty="0" smtClean="0">
                          <a:ln>
                            <a:noFill/>
                          </a:ln>
                          <a:solidFill>
                            <a:schemeClr val="tx1"/>
                          </a:solidFill>
                          <a:effectLst/>
                          <a:latin typeface="Arial" charset="0"/>
                        </a:rPr>
                        <a:t>(unsorted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Sequential search</a:t>
                      </a:r>
                      <a:br>
                        <a:rPr kumimoji="0" lang="en-US" sz="2200" b="0" i="0" u="none" strike="noStrike" cap="none" normalizeH="0" baseline="0" smtClean="0">
                          <a:ln>
                            <a:noFill/>
                          </a:ln>
                          <a:solidFill>
                            <a:schemeClr val="tx1"/>
                          </a:solidFill>
                          <a:effectLst/>
                          <a:latin typeface="Arial" charset="0"/>
                        </a:rPr>
                      </a:br>
                      <a:r>
                        <a:rPr kumimoji="0" lang="en-US" sz="2200" b="0" i="0" u="none" strike="noStrike" cap="none" normalizeH="0" baseline="0" smtClean="0">
                          <a:ln>
                            <a:noFill/>
                          </a:ln>
                          <a:solidFill>
                            <a:schemeClr val="tx1"/>
                          </a:solidFill>
                          <a:effectLst/>
                          <a:latin typeface="Arial" charset="0"/>
                        </a:rPr>
                        <a:t>(sorted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Binary Search</a:t>
                      </a:r>
                      <a:br>
                        <a:rPr kumimoji="0" lang="en-US" sz="2200" b="0" i="0" u="none" strike="noStrike" cap="none" normalizeH="0" baseline="0" smtClean="0">
                          <a:ln>
                            <a:noFill/>
                          </a:ln>
                          <a:solidFill>
                            <a:schemeClr val="tx1"/>
                          </a:solidFill>
                          <a:effectLst/>
                          <a:latin typeface="Arial" charset="0"/>
                        </a:rPr>
                      </a:br>
                      <a:r>
                        <a:rPr kumimoji="0" lang="en-US" sz="2200" b="0" i="0" u="none" strike="noStrike" cap="none" normalizeH="0" baseline="0" smtClean="0">
                          <a:ln>
                            <a:noFill/>
                          </a:ln>
                          <a:solidFill>
                            <a:schemeClr val="tx1"/>
                          </a:solidFill>
                          <a:effectLst/>
                          <a:latin typeface="Arial" charset="0"/>
                        </a:rPr>
                        <a:t>(sorted array)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O(log 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dirty="0" smtClean="0">
                          <a:ln>
                            <a:noFill/>
                          </a:ln>
                          <a:solidFill>
                            <a:schemeClr val="tx1"/>
                          </a:solidFill>
                          <a:effectLst/>
                          <a:latin typeface="Arial" charset="0"/>
                        </a:rPr>
                        <a:t>O(log 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extBox 5"/>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C04F9C4-D5A4-473A-915C-0C696AFECB65}" type="slidenum">
              <a:rPr lang="ar-SA"/>
              <a:pPr/>
              <a:t>17</a:t>
            </a:fld>
            <a:endParaRPr lang="en-US"/>
          </a:p>
        </p:txBody>
      </p:sp>
      <p:sp>
        <p:nvSpPr>
          <p:cNvPr id="466946" name="Rectangle 2"/>
          <p:cNvSpPr>
            <a:spLocks noGrp="1" noChangeArrowheads="1"/>
          </p:cNvSpPr>
          <p:nvPr>
            <p:ph type="title"/>
          </p:nvPr>
        </p:nvSpPr>
        <p:spPr>
          <a:xfrm>
            <a:off x="1061372" y="0"/>
            <a:ext cx="7772400" cy="860425"/>
          </a:xfrm>
        </p:spPr>
        <p:txBody>
          <a:bodyPr/>
          <a:lstStyle/>
          <a:p>
            <a:r>
              <a:rPr lang="en-US" dirty="0"/>
              <a:t>Exercises on Searching</a:t>
            </a:r>
          </a:p>
        </p:txBody>
      </p:sp>
      <p:sp>
        <p:nvSpPr>
          <p:cNvPr id="466947" name="Rectangle 3"/>
          <p:cNvSpPr>
            <a:spLocks noChangeArrowheads="1"/>
          </p:cNvSpPr>
          <p:nvPr/>
        </p:nvSpPr>
        <p:spPr bwMode="auto">
          <a:xfrm>
            <a:off x="766917" y="973394"/>
            <a:ext cx="8377083" cy="7035772"/>
          </a:xfrm>
          <a:prstGeom prst="rect">
            <a:avLst/>
          </a:prstGeom>
          <a:noFill/>
          <a:ln w="9525">
            <a:noFill/>
            <a:miter lim="800000"/>
            <a:headEnd/>
            <a:tailEnd/>
          </a:ln>
          <a:effectLst/>
        </p:spPr>
        <p:txBody>
          <a:bodyPr wrap="square">
            <a:spAutoFit/>
          </a:bodyPr>
          <a:lstStyle/>
          <a:p>
            <a:pPr marL="342900" indent="-342900">
              <a:lnSpc>
                <a:spcPct val="110000"/>
              </a:lnSpc>
              <a:spcBef>
                <a:spcPct val="50000"/>
              </a:spcBef>
            </a:pPr>
            <a:r>
              <a:rPr lang="en-US" sz="2400" dirty="0">
                <a:solidFill>
                  <a:srgbClr val="000000"/>
                </a:solidFill>
              </a:rPr>
              <a:t>1.	What is a sequential search?</a:t>
            </a:r>
          </a:p>
          <a:p>
            <a:pPr marL="342900" indent="-342900">
              <a:lnSpc>
                <a:spcPct val="110000"/>
              </a:lnSpc>
              <a:spcBef>
                <a:spcPct val="50000"/>
              </a:spcBef>
              <a:buAutoNum type="arabicPeriod" startAt="2"/>
            </a:pPr>
            <a:r>
              <a:rPr lang="en-US" sz="2400" dirty="0" smtClean="0">
                <a:solidFill>
                  <a:srgbClr val="000000"/>
                </a:solidFill>
              </a:rPr>
              <a:t>What </a:t>
            </a:r>
            <a:r>
              <a:rPr lang="en-US" sz="2400" dirty="0">
                <a:solidFill>
                  <a:srgbClr val="000000"/>
                </a:solidFill>
              </a:rPr>
              <a:t>is a binary search?</a:t>
            </a:r>
          </a:p>
          <a:p>
            <a:pPr marL="342900" indent="-342900">
              <a:lnSpc>
                <a:spcPct val="110000"/>
              </a:lnSpc>
              <a:spcBef>
                <a:spcPct val="50000"/>
              </a:spcBef>
              <a:buAutoNum type="arabicPeriod" startAt="2"/>
            </a:pPr>
            <a:r>
              <a:rPr lang="en-US" sz="2400" dirty="0" smtClean="0">
                <a:solidFill>
                  <a:srgbClr val="000000"/>
                </a:solidFill>
              </a:rPr>
              <a:t>Write </a:t>
            </a:r>
            <a:r>
              <a:rPr lang="en-US" sz="2400" dirty="0">
                <a:solidFill>
                  <a:srgbClr val="000000"/>
                </a:solidFill>
              </a:rPr>
              <a:t>a recursive </a:t>
            </a:r>
            <a:r>
              <a:rPr lang="en-US" sz="2400" dirty="0" err="1">
                <a:solidFill>
                  <a:srgbClr val="000000"/>
                </a:solidFill>
              </a:rPr>
              <a:t>binarySearch</a:t>
            </a:r>
            <a:r>
              <a:rPr lang="en-US" sz="2400" dirty="0">
                <a:solidFill>
                  <a:srgbClr val="000000"/>
                </a:solidFill>
              </a:rPr>
              <a:t> method on a double array.</a:t>
            </a:r>
          </a:p>
          <a:p>
            <a:pPr marL="514350" indent="-514350">
              <a:lnSpc>
                <a:spcPct val="110000"/>
              </a:lnSpc>
              <a:spcBef>
                <a:spcPct val="50000"/>
              </a:spcBef>
              <a:buAutoNum type="arabicPeriod" startAt="4"/>
            </a:pPr>
            <a:r>
              <a:rPr lang="en-US" sz="2400" dirty="0" smtClean="0">
                <a:solidFill>
                  <a:srgbClr val="000000"/>
                </a:solidFill>
              </a:rPr>
              <a:t>Mention </a:t>
            </a:r>
            <a:r>
              <a:rPr lang="en-US" sz="2400" dirty="0">
                <a:solidFill>
                  <a:srgbClr val="000000"/>
                </a:solidFill>
              </a:rPr>
              <a:t>the </a:t>
            </a:r>
            <a:r>
              <a:rPr lang="en-US" sz="2400" dirty="0" smtClean="0">
                <a:solidFill>
                  <a:srgbClr val="000000"/>
                </a:solidFill>
              </a:rPr>
              <a:t>advantages and disadvantages</a:t>
            </a:r>
            <a:r>
              <a:rPr lang="en-US" sz="2400" dirty="0">
                <a:solidFill>
                  <a:srgbClr val="000000"/>
                </a:solidFill>
              </a:rPr>
              <a:t>, if any, of </a:t>
            </a:r>
            <a:r>
              <a:rPr lang="en-US" sz="2400" dirty="0" smtClean="0">
                <a:solidFill>
                  <a:srgbClr val="000000"/>
                </a:solidFill>
              </a:rPr>
              <a:t>binary </a:t>
            </a:r>
            <a:r>
              <a:rPr lang="en-US" sz="2400" dirty="0">
                <a:solidFill>
                  <a:srgbClr val="000000"/>
                </a:solidFill>
              </a:rPr>
              <a:t>search over </a:t>
            </a:r>
            <a:r>
              <a:rPr lang="en-US" sz="2400" dirty="0" smtClean="0">
                <a:solidFill>
                  <a:srgbClr val="000000"/>
                </a:solidFill>
              </a:rPr>
              <a:t>sequential </a:t>
            </a:r>
            <a:r>
              <a:rPr lang="en-US" sz="2400" dirty="0">
                <a:solidFill>
                  <a:srgbClr val="000000"/>
                </a:solidFill>
              </a:rPr>
              <a:t>search</a:t>
            </a:r>
            <a:r>
              <a:rPr lang="en-US" sz="2400" dirty="0" smtClean="0">
                <a:solidFill>
                  <a:srgbClr val="000000"/>
                </a:solidFill>
              </a:rPr>
              <a:t>.</a:t>
            </a:r>
          </a:p>
          <a:p>
            <a:pPr marL="342900" indent="-342900">
              <a:lnSpc>
                <a:spcPct val="110000"/>
              </a:lnSpc>
              <a:spcBef>
                <a:spcPct val="50000"/>
              </a:spcBef>
            </a:pPr>
            <a:r>
              <a:rPr lang="en-US" sz="2400" dirty="0" smtClean="0">
                <a:solidFill>
                  <a:srgbClr val="000000"/>
                </a:solidFill>
              </a:rPr>
              <a:t>5.	  Consider the following array of sorted integers:</a:t>
            </a:r>
          </a:p>
          <a:p>
            <a:pPr marL="342900" indent="-342900" algn="just">
              <a:lnSpc>
                <a:spcPct val="110000"/>
              </a:lnSpc>
              <a:spcBef>
                <a:spcPct val="50000"/>
              </a:spcBef>
            </a:pPr>
            <a:r>
              <a:rPr lang="en-US" sz="2400" dirty="0" smtClean="0">
                <a:solidFill>
                  <a:srgbClr val="000000"/>
                </a:solidFill>
              </a:rPr>
              <a:t>	      10, 15, 25, 30, 33, 34, 46, 55, 78, 84, 96, 99</a:t>
            </a:r>
          </a:p>
          <a:p>
            <a:pPr marL="342900" indent="-342900">
              <a:lnSpc>
                <a:spcPct val="110000"/>
              </a:lnSpc>
              <a:spcBef>
                <a:spcPct val="50000"/>
              </a:spcBef>
            </a:pPr>
            <a:r>
              <a:rPr lang="en-US" sz="2400" dirty="0" smtClean="0">
                <a:solidFill>
                  <a:srgbClr val="000000"/>
                </a:solidFill>
              </a:rPr>
              <a:t>	  Using binary search algorithm, search for 23. Show the sequence of array elements that are</a:t>
            </a:r>
          </a:p>
          <a:p>
            <a:pPr marL="342900" indent="-342900">
              <a:lnSpc>
                <a:spcPct val="110000"/>
              </a:lnSpc>
              <a:spcBef>
                <a:spcPct val="50000"/>
              </a:spcBef>
            </a:pPr>
            <a:r>
              <a:rPr lang="en-US" sz="2400" dirty="0" smtClean="0">
                <a:solidFill>
                  <a:srgbClr val="000000"/>
                </a:solidFill>
              </a:rPr>
              <a:t>     compared, and for each comparison, indicate the values of low and high.</a:t>
            </a:r>
          </a:p>
          <a:p>
            <a:pPr marL="514350" indent="-514350">
              <a:lnSpc>
                <a:spcPct val="110000"/>
              </a:lnSpc>
              <a:spcBef>
                <a:spcPct val="50000"/>
              </a:spcBef>
              <a:buAutoNum type="arabicPeriod" startAt="4"/>
            </a:pPr>
            <a:endParaRPr lang="en-US" sz="2400" dirty="0">
              <a:solidFill>
                <a:srgbClr val="000000"/>
              </a:solidFill>
            </a:endParaRPr>
          </a:p>
          <a:p>
            <a:pPr marL="342900" indent="-342900">
              <a:lnSpc>
                <a:spcPct val="110000"/>
              </a:lnSpc>
              <a:spcBef>
                <a:spcPct val="50000"/>
              </a:spcBef>
            </a:pPr>
            <a:endParaRPr lang="en-US" sz="2400" dirty="0">
              <a:solidFill>
                <a:srgbClr val="000000"/>
              </a:solidFill>
            </a:endParaRPr>
          </a:p>
        </p:txBody>
      </p:sp>
      <p:sp>
        <p:nvSpPr>
          <p:cNvPr id="6" name="TextBox 5"/>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81" name="Rectangle 81"/>
          <p:cNvSpPr>
            <a:spLocks noGrp="1" noChangeArrowheads="1"/>
          </p:cNvSpPr>
          <p:nvPr>
            <p:ph type="title"/>
          </p:nvPr>
        </p:nvSpPr>
        <p:spPr>
          <a:xfrm>
            <a:off x="1061372" y="0"/>
            <a:ext cx="7772400" cy="860425"/>
          </a:xfrm>
        </p:spPr>
        <p:txBody>
          <a:bodyPr/>
          <a:lstStyle/>
          <a:p>
            <a:r>
              <a:rPr lang="en-US" dirty="0"/>
              <a:t>Sequential Search</a:t>
            </a:r>
          </a:p>
        </p:txBody>
      </p:sp>
      <p:sp>
        <p:nvSpPr>
          <p:cNvPr id="1177682" name="Rectangle 82"/>
          <p:cNvSpPr>
            <a:spLocks noGrp="1" noChangeArrowheads="1"/>
          </p:cNvSpPr>
          <p:nvPr>
            <p:ph type="body" idx="1"/>
          </p:nvPr>
        </p:nvSpPr>
        <p:spPr>
          <a:xfrm>
            <a:off x="976518" y="973394"/>
            <a:ext cx="7772400" cy="5394530"/>
          </a:xfrm>
        </p:spPr>
        <p:txBody>
          <a:bodyPr/>
          <a:lstStyle/>
          <a:p>
            <a:r>
              <a:rPr lang="en-US" dirty="0" smtClean="0"/>
              <a:t>Examines each element of a list in sequence until it finds the target value or reaches the end of the list.</a:t>
            </a:r>
          </a:p>
          <a:p>
            <a:pPr>
              <a:buNone/>
            </a:pPr>
            <a:endParaRPr lang="en-US" dirty="0"/>
          </a:p>
        </p:txBody>
      </p:sp>
      <p:grpSp>
        <p:nvGrpSpPr>
          <p:cNvPr id="2" name="Group 4"/>
          <p:cNvGrpSpPr>
            <a:grpSpLocks/>
          </p:cNvGrpSpPr>
          <p:nvPr/>
        </p:nvGrpSpPr>
        <p:grpSpPr bwMode="auto">
          <a:xfrm>
            <a:off x="6345238" y="2970213"/>
            <a:ext cx="981075" cy="700087"/>
            <a:chOff x="1063" y="1660"/>
            <a:chExt cx="618" cy="441"/>
          </a:xfrm>
        </p:grpSpPr>
        <p:sp>
          <p:nvSpPr>
            <p:cNvPr id="1177605" name="Line 5"/>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06" name="Text Box 6"/>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07" name="Text Box 7"/>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5</a:t>
              </a:r>
            </a:p>
          </p:txBody>
        </p:sp>
        <p:sp>
          <p:nvSpPr>
            <p:cNvPr id="1177608" name="Line 8"/>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09" name="Line 9"/>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3" name="Group 10"/>
          <p:cNvGrpSpPr>
            <a:grpSpLocks/>
          </p:cNvGrpSpPr>
          <p:nvPr/>
        </p:nvGrpSpPr>
        <p:grpSpPr bwMode="auto">
          <a:xfrm>
            <a:off x="4246563" y="2970213"/>
            <a:ext cx="981075" cy="700087"/>
            <a:chOff x="1063" y="1660"/>
            <a:chExt cx="618" cy="441"/>
          </a:xfrm>
        </p:grpSpPr>
        <p:sp>
          <p:nvSpPr>
            <p:cNvPr id="1177611" name="Line 11"/>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12" name="Text Box 12"/>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Ben</a:t>
              </a:r>
            </a:p>
          </p:txBody>
        </p:sp>
        <p:sp>
          <p:nvSpPr>
            <p:cNvPr id="1177613" name="Text Box 13"/>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dirty="0">
                  <a:latin typeface="Arial" charset="0"/>
                </a:rPr>
                <a:t>3</a:t>
              </a:r>
            </a:p>
          </p:txBody>
        </p:sp>
        <p:sp>
          <p:nvSpPr>
            <p:cNvPr id="1177614" name="Line 14"/>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15" name="Line 15"/>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4" name="Group 16"/>
          <p:cNvGrpSpPr>
            <a:grpSpLocks/>
          </p:cNvGrpSpPr>
          <p:nvPr/>
        </p:nvGrpSpPr>
        <p:grpSpPr bwMode="auto">
          <a:xfrm>
            <a:off x="3197225" y="2970213"/>
            <a:ext cx="981075" cy="700087"/>
            <a:chOff x="1063" y="1660"/>
            <a:chExt cx="618" cy="441"/>
          </a:xfrm>
        </p:grpSpPr>
        <p:sp>
          <p:nvSpPr>
            <p:cNvPr id="1177617" name="Line 17"/>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18" name="Text Box 18"/>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Cal</a:t>
              </a:r>
            </a:p>
          </p:txBody>
        </p:sp>
        <p:sp>
          <p:nvSpPr>
            <p:cNvPr id="1177619" name="Text Box 19"/>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2</a:t>
              </a:r>
            </a:p>
          </p:txBody>
        </p:sp>
        <p:sp>
          <p:nvSpPr>
            <p:cNvPr id="1177620" name="Line 20"/>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21" name="Line 21"/>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5" name="Group 22"/>
          <p:cNvGrpSpPr>
            <a:grpSpLocks/>
          </p:cNvGrpSpPr>
          <p:nvPr/>
        </p:nvGrpSpPr>
        <p:grpSpPr bwMode="auto">
          <a:xfrm>
            <a:off x="1098550" y="2970213"/>
            <a:ext cx="981075" cy="700087"/>
            <a:chOff x="1063" y="1660"/>
            <a:chExt cx="618" cy="441"/>
          </a:xfrm>
        </p:grpSpPr>
        <p:sp>
          <p:nvSpPr>
            <p:cNvPr id="1177623" name="Line 23"/>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24" name="Text Box 24"/>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Dan</a:t>
              </a:r>
            </a:p>
          </p:txBody>
        </p:sp>
        <p:sp>
          <p:nvSpPr>
            <p:cNvPr id="1177625" name="Text Box 25"/>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0</a:t>
              </a:r>
            </a:p>
          </p:txBody>
        </p:sp>
        <p:sp>
          <p:nvSpPr>
            <p:cNvPr id="1177626" name="Line 26"/>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27" name="Line 27"/>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6" name="Group 28"/>
          <p:cNvGrpSpPr>
            <a:grpSpLocks/>
          </p:cNvGrpSpPr>
          <p:nvPr/>
        </p:nvGrpSpPr>
        <p:grpSpPr bwMode="auto">
          <a:xfrm>
            <a:off x="7396163" y="2970213"/>
            <a:ext cx="981075" cy="700087"/>
            <a:chOff x="1063" y="1660"/>
            <a:chExt cx="618" cy="441"/>
          </a:xfrm>
        </p:grpSpPr>
        <p:sp>
          <p:nvSpPr>
            <p:cNvPr id="1177629" name="Line 29"/>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30" name="Text Box 30"/>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Eve</a:t>
              </a:r>
            </a:p>
          </p:txBody>
        </p:sp>
        <p:sp>
          <p:nvSpPr>
            <p:cNvPr id="1177631" name="Text Box 31"/>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6</a:t>
              </a:r>
            </a:p>
          </p:txBody>
        </p:sp>
        <p:sp>
          <p:nvSpPr>
            <p:cNvPr id="1177632" name="Line 32"/>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33" name="Line 33"/>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7" name="Group 34"/>
          <p:cNvGrpSpPr>
            <a:grpSpLocks/>
          </p:cNvGrpSpPr>
          <p:nvPr/>
        </p:nvGrpSpPr>
        <p:grpSpPr bwMode="auto">
          <a:xfrm>
            <a:off x="2147888" y="2970213"/>
            <a:ext cx="981075" cy="700087"/>
            <a:chOff x="1063" y="1660"/>
            <a:chExt cx="618" cy="441"/>
          </a:xfrm>
        </p:grpSpPr>
        <p:sp>
          <p:nvSpPr>
            <p:cNvPr id="1177635" name="Line 35"/>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36" name="Text Box 36"/>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Fay</a:t>
              </a:r>
            </a:p>
          </p:txBody>
        </p:sp>
        <p:sp>
          <p:nvSpPr>
            <p:cNvPr id="1177637" name="Text Box 37"/>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1</a:t>
              </a:r>
            </a:p>
          </p:txBody>
        </p:sp>
        <p:sp>
          <p:nvSpPr>
            <p:cNvPr id="1177638" name="Line 38"/>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39" name="Line 39"/>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8" name="Group 40"/>
          <p:cNvGrpSpPr>
            <a:grpSpLocks/>
          </p:cNvGrpSpPr>
          <p:nvPr/>
        </p:nvGrpSpPr>
        <p:grpSpPr bwMode="auto">
          <a:xfrm>
            <a:off x="5295900" y="2970213"/>
            <a:ext cx="981075" cy="700087"/>
            <a:chOff x="1063" y="1660"/>
            <a:chExt cx="618" cy="441"/>
          </a:xfrm>
        </p:grpSpPr>
        <p:sp>
          <p:nvSpPr>
            <p:cNvPr id="1177641" name="Line 41"/>
            <p:cNvSpPr>
              <a:spLocks noChangeShapeType="1"/>
            </p:cNvSpPr>
            <p:nvPr/>
          </p:nvSpPr>
          <p:spPr bwMode="auto">
            <a:xfrm>
              <a:off x="1125" y="1899"/>
              <a:ext cx="493" cy="0"/>
            </a:xfrm>
            <a:prstGeom prst="line">
              <a:avLst/>
            </a:prstGeom>
            <a:noFill/>
            <a:ln w="9525">
              <a:solidFill>
                <a:schemeClr val="tx1"/>
              </a:solidFill>
              <a:round/>
              <a:headEnd/>
              <a:tailEnd/>
            </a:ln>
            <a:effectLst/>
          </p:spPr>
          <p:txBody>
            <a:bodyPr/>
            <a:lstStyle/>
            <a:p>
              <a:endParaRPr lang="en-US"/>
            </a:p>
          </p:txBody>
        </p:sp>
        <p:sp>
          <p:nvSpPr>
            <p:cNvPr id="1177642" name="Text Box 42"/>
            <p:cNvSpPr txBox="1">
              <a:spLocks noChangeArrowheads="1"/>
            </p:cNvSpPr>
            <p:nvPr/>
          </p:nvSpPr>
          <p:spPr bwMode="auto">
            <a:xfrm>
              <a:off x="1063" y="1660"/>
              <a:ext cx="618"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Guy</a:t>
              </a:r>
            </a:p>
          </p:txBody>
        </p:sp>
        <p:sp>
          <p:nvSpPr>
            <p:cNvPr id="1177643" name="Text Box 43"/>
            <p:cNvSpPr txBox="1">
              <a:spLocks noChangeArrowheads="1"/>
            </p:cNvSpPr>
            <p:nvPr/>
          </p:nvSpPr>
          <p:spPr bwMode="auto">
            <a:xfrm>
              <a:off x="1241" y="1870"/>
              <a:ext cx="261"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4</a:t>
              </a:r>
            </a:p>
          </p:txBody>
        </p:sp>
        <p:sp>
          <p:nvSpPr>
            <p:cNvPr id="1177644" name="Line 44"/>
            <p:cNvSpPr>
              <a:spLocks noChangeShapeType="1"/>
            </p:cNvSpPr>
            <p:nvPr/>
          </p:nvSpPr>
          <p:spPr bwMode="auto">
            <a:xfrm flipV="1">
              <a:off x="1124" y="1755"/>
              <a:ext cx="0" cy="138"/>
            </a:xfrm>
            <a:prstGeom prst="line">
              <a:avLst/>
            </a:prstGeom>
            <a:noFill/>
            <a:ln w="9525">
              <a:solidFill>
                <a:schemeClr val="tx1"/>
              </a:solidFill>
              <a:round/>
              <a:headEnd/>
              <a:tailEnd/>
            </a:ln>
            <a:effectLst/>
          </p:spPr>
          <p:txBody>
            <a:bodyPr/>
            <a:lstStyle/>
            <a:p>
              <a:endParaRPr lang="en-US"/>
            </a:p>
          </p:txBody>
        </p:sp>
        <p:sp>
          <p:nvSpPr>
            <p:cNvPr id="1177645" name="Line 45"/>
            <p:cNvSpPr>
              <a:spLocks noChangeShapeType="1"/>
            </p:cNvSpPr>
            <p:nvPr/>
          </p:nvSpPr>
          <p:spPr bwMode="auto">
            <a:xfrm flipV="1">
              <a:off x="1619" y="1755"/>
              <a:ext cx="0" cy="138"/>
            </a:xfrm>
            <a:prstGeom prst="line">
              <a:avLst/>
            </a:prstGeom>
            <a:noFill/>
            <a:ln w="9525">
              <a:solidFill>
                <a:schemeClr val="tx1"/>
              </a:solidFill>
              <a:round/>
              <a:headEnd/>
              <a:tailEnd/>
            </a:ln>
            <a:effectLst/>
          </p:spPr>
          <p:txBody>
            <a:bodyPr/>
            <a:lstStyle/>
            <a:p>
              <a:endParaRPr lang="en-US"/>
            </a:p>
          </p:txBody>
        </p:sp>
      </p:grpSp>
      <p:grpSp>
        <p:nvGrpSpPr>
          <p:cNvPr id="9" name="Group 46"/>
          <p:cNvGrpSpPr>
            <a:grpSpLocks/>
          </p:cNvGrpSpPr>
          <p:nvPr/>
        </p:nvGrpSpPr>
        <p:grpSpPr bwMode="auto">
          <a:xfrm>
            <a:off x="1120775" y="3708400"/>
            <a:ext cx="936625" cy="1060450"/>
            <a:chOff x="706" y="1659"/>
            <a:chExt cx="590" cy="668"/>
          </a:xfrm>
        </p:grpSpPr>
        <p:grpSp>
          <p:nvGrpSpPr>
            <p:cNvPr id="10" name="Group 47"/>
            <p:cNvGrpSpPr>
              <a:grpSpLocks/>
            </p:cNvGrpSpPr>
            <p:nvPr/>
          </p:nvGrpSpPr>
          <p:grpSpPr bwMode="auto">
            <a:xfrm>
              <a:off x="706" y="1888"/>
              <a:ext cx="590" cy="439"/>
              <a:chOff x="891" y="1797"/>
              <a:chExt cx="590" cy="439"/>
            </a:xfrm>
          </p:grpSpPr>
          <p:sp>
            <p:nvSpPr>
              <p:cNvPr id="1177648" name="Text Box 48"/>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49" name="Oval 49"/>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50" name="Line 50"/>
            <p:cNvSpPr>
              <a:spLocks noChangeShapeType="1"/>
            </p:cNvSpPr>
            <p:nvPr/>
          </p:nvSpPr>
          <p:spPr bwMode="auto">
            <a:xfrm>
              <a:off x="1001" y="1659"/>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grpSp>
        <p:nvGrpSpPr>
          <p:cNvPr id="11" name="Group 51"/>
          <p:cNvGrpSpPr>
            <a:grpSpLocks/>
          </p:cNvGrpSpPr>
          <p:nvPr/>
        </p:nvGrpSpPr>
        <p:grpSpPr bwMode="auto">
          <a:xfrm>
            <a:off x="2166938" y="3708400"/>
            <a:ext cx="936625" cy="1060450"/>
            <a:chOff x="1376" y="1657"/>
            <a:chExt cx="590" cy="668"/>
          </a:xfrm>
        </p:grpSpPr>
        <p:grpSp>
          <p:nvGrpSpPr>
            <p:cNvPr id="12" name="Group 52"/>
            <p:cNvGrpSpPr>
              <a:grpSpLocks/>
            </p:cNvGrpSpPr>
            <p:nvPr/>
          </p:nvGrpSpPr>
          <p:grpSpPr bwMode="auto">
            <a:xfrm>
              <a:off x="1376" y="1886"/>
              <a:ext cx="590" cy="439"/>
              <a:chOff x="891" y="1797"/>
              <a:chExt cx="590" cy="439"/>
            </a:xfrm>
          </p:grpSpPr>
          <p:sp>
            <p:nvSpPr>
              <p:cNvPr id="1177653" name="Text Box 53"/>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54" name="Oval 54"/>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55" name="Line 55"/>
            <p:cNvSpPr>
              <a:spLocks noChangeShapeType="1"/>
            </p:cNvSpPr>
            <p:nvPr/>
          </p:nvSpPr>
          <p:spPr bwMode="auto">
            <a:xfrm>
              <a:off x="1671" y="1657"/>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grpSp>
        <p:nvGrpSpPr>
          <p:cNvPr id="13" name="Group 56"/>
          <p:cNvGrpSpPr>
            <a:grpSpLocks/>
          </p:cNvGrpSpPr>
          <p:nvPr/>
        </p:nvGrpSpPr>
        <p:grpSpPr bwMode="auto">
          <a:xfrm>
            <a:off x="3214688" y="3708400"/>
            <a:ext cx="936625" cy="1060450"/>
            <a:chOff x="1376" y="1657"/>
            <a:chExt cx="590" cy="668"/>
          </a:xfrm>
        </p:grpSpPr>
        <p:grpSp>
          <p:nvGrpSpPr>
            <p:cNvPr id="14" name="Group 57"/>
            <p:cNvGrpSpPr>
              <a:grpSpLocks/>
            </p:cNvGrpSpPr>
            <p:nvPr/>
          </p:nvGrpSpPr>
          <p:grpSpPr bwMode="auto">
            <a:xfrm>
              <a:off x="1376" y="1886"/>
              <a:ext cx="590" cy="439"/>
              <a:chOff x="891" y="1797"/>
              <a:chExt cx="590" cy="439"/>
            </a:xfrm>
          </p:grpSpPr>
          <p:sp>
            <p:nvSpPr>
              <p:cNvPr id="1177658" name="Text Box 58"/>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59" name="Oval 59"/>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60" name="Line 60"/>
            <p:cNvSpPr>
              <a:spLocks noChangeShapeType="1"/>
            </p:cNvSpPr>
            <p:nvPr/>
          </p:nvSpPr>
          <p:spPr bwMode="auto">
            <a:xfrm>
              <a:off x="1671" y="1657"/>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grpSp>
        <p:nvGrpSpPr>
          <p:cNvPr id="15" name="Group 61"/>
          <p:cNvGrpSpPr>
            <a:grpSpLocks/>
          </p:cNvGrpSpPr>
          <p:nvPr/>
        </p:nvGrpSpPr>
        <p:grpSpPr bwMode="auto">
          <a:xfrm>
            <a:off x="4260850" y="3708400"/>
            <a:ext cx="936625" cy="1060450"/>
            <a:chOff x="1376" y="1657"/>
            <a:chExt cx="590" cy="668"/>
          </a:xfrm>
        </p:grpSpPr>
        <p:grpSp>
          <p:nvGrpSpPr>
            <p:cNvPr id="16" name="Group 62"/>
            <p:cNvGrpSpPr>
              <a:grpSpLocks/>
            </p:cNvGrpSpPr>
            <p:nvPr/>
          </p:nvGrpSpPr>
          <p:grpSpPr bwMode="auto">
            <a:xfrm>
              <a:off x="1376" y="1886"/>
              <a:ext cx="590" cy="439"/>
              <a:chOff x="891" y="1797"/>
              <a:chExt cx="590" cy="439"/>
            </a:xfrm>
          </p:grpSpPr>
          <p:sp>
            <p:nvSpPr>
              <p:cNvPr id="1177663" name="Text Box 63"/>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64" name="Oval 64"/>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65" name="Line 65"/>
            <p:cNvSpPr>
              <a:spLocks noChangeShapeType="1"/>
            </p:cNvSpPr>
            <p:nvPr/>
          </p:nvSpPr>
          <p:spPr bwMode="auto">
            <a:xfrm>
              <a:off x="1671" y="1657"/>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1177666" name="Line 66"/>
          <p:cNvSpPr>
            <a:spLocks noChangeShapeType="1"/>
          </p:cNvSpPr>
          <p:nvPr/>
        </p:nvSpPr>
        <p:spPr bwMode="auto">
          <a:xfrm>
            <a:off x="1981200" y="3836988"/>
            <a:ext cx="217488" cy="0"/>
          </a:xfrm>
          <a:prstGeom prst="line">
            <a:avLst/>
          </a:prstGeom>
          <a:noFill/>
          <a:ln w="9525">
            <a:solidFill>
              <a:srgbClr val="FF3300"/>
            </a:solidFill>
            <a:round/>
            <a:headEnd/>
            <a:tailEnd type="triangle" w="med" len="med"/>
          </a:ln>
          <a:effectLst/>
        </p:spPr>
        <p:txBody>
          <a:bodyPr/>
          <a:lstStyle/>
          <a:p>
            <a:endParaRPr lang="en-US"/>
          </a:p>
        </p:txBody>
      </p:sp>
      <p:sp>
        <p:nvSpPr>
          <p:cNvPr id="1177667" name="Line 67"/>
          <p:cNvSpPr>
            <a:spLocks noChangeShapeType="1"/>
          </p:cNvSpPr>
          <p:nvPr/>
        </p:nvSpPr>
        <p:spPr bwMode="auto">
          <a:xfrm>
            <a:off x="3038475" y="3836988"/>
            <a:ext cx="217488" cy="0"/>
          </a:xfrm>
          <a:prstGeom prst="line">
            <a:avLst/>
          </a:prstGeom>
          <a:noFill/>
          <a:ln w="9525">
            <a:solidFill>
              <a:srgbClr val="FF3300"/>
            </a:solidFill>
            <a:round/>
            <a:headEnd/>
            <a:tailEnd type="triangle" w="med" len="med"/>
          </a:ln>
          <a:effectLst/>
        </p:spPr>
        <p:txBody>
          <a:bodyPr/>
          <a:lstStyle/>
          <a:p>
            <a:endParaRPr lang="en-US"/>
          </a:p>
        </p:txBody>
      </p:sp>
      <p:sp>
        <p:nvSpPr>
          <p:cNvPr id="1177668" name="Line 68"/>
          <p:cNvSpPr>
            <a:spLocks noChangeShapeType="1"/>
          </p:cNvSpPr>
          <p:nvPr/>
        </p:nvSpPr>
        <p:spPr bwMode="auto">
          <a:xfrm>
            <a:off x="4097338" y="3836988"/>
            <a:ext cx="217487" cy="0"/>
          </a:xfrm>
          <a:prstGeom prst="line">
            <a:avLst/>
          </a:prstGeom>
          <a:noFill/>
          <a:ln w="9525">
            <a:solidFill>
              <a:srgbClr val="FF3300"/>
            </a:solidFill>
            <a:round/>
            <a:headEnd/>
            <a:tailEnd type="triangle" w="med" len="med"/>
          </a:ln>
          <a:effectLst/>
        </p:spPr>
        <p:txBody>
          <a:bodyPr/>
          <a:lstStyle/>
          <a:p>
            <a:endParaRPr lang="en-US"/>
          </a:p>
        </p:txBody>
      </p:sp>
      <p:grpSp>
        <p:nvGrpSpPr>
          <p:cNvPr id="17" name="Group 69"/>
          <p:cNvGrpSpPr>
            <a:grpSpLocks/>
          </p:cNvGrpSpPr>
          <p:nvPr/>
        </p:nvGrpSpPr>
        <p:grpSpPr bwMode="auto">
          <a:xfrm>
            <a:off x="5308600" y="3708400"/>
            <a:ext cx="936625" cy="1060450"/>
            <a:chOff x="1376" y="1657"/>
            <a:chExt cx="590" cy="668"/>
          </a:xfrm>
        </p:grpSpPr>
        <p:grpSp>
          <p:nvGrpSpPr>
            <p:cNvPr id="18" name="Group 70"/>
            <p:cNvGrpSpPr>
              <a:grpSpLocks/>
            </p:cNvGrpSpPr>
            <p:nvPr/>
          </p:nvGrpSpPr>
          <p:grpSpPr bwMode="auto">
            <a:xfrm>
              <a:off x="1376" y="1886"/>
              <a:ext cx="590" cy="439"/>
              <a:chOff x="891" y="1797"/>
              <a:chExt cx="590" cy="439"/>
            </a:xfrm>
          </p:grpSpPr>
          <p:sp>
            <p:nvSpPr>
              <p:cNvPr id="1177671" name="Text Box 71"/>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72" name="Oval 72"/>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73" name="Line 73"/>
            <p:cNvSpPr>
              <a:spLocks noChangeShapeType="1"/>
            </p:cNvSpPr>
            <p:nvPr/>
          </p:nvSpPr>
          <p:spPr bwMode="auto">
            <a:xfrm>
              <a:off x="1671" y="1657"/>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grpSp>
        <p:nvGrpSpPr>
          <p:cNvPr id="19" name="Group 74"/>
          <p:cNvGrpSpPr>
            <a:grpSpLocks/>
          </p:cNvGrpSpPr>
          <p:nvPr/>
        </p:nvGrpSpPr>
        <p:grpSpPr bwMode="auto">
          <a:xfrm>
            <a:off x="6356350" y="3708400"/>
            <a:ext cx="936625" cy="1060450"/>
            <a:chOff x="1376" y="1657"/>
            <a:chExt cx="590" cy="668"/>
          </a:xfrm>
        </p:grpSpPr>
        <p:grpSp>
          <p:nvGrpSpPr>
            <p:cNvPr id="20" name="Group 75"/>
            <p:cNvGrpSpPr>
              <a:grpSpLocks/>
            </p:cNvGrpSpPr>
            <p:nvPr/>
          </p:nvGrpSpPr>
          <p:grpSpPr bwMode="auto">
            <a:xfrm>
              <a:off x="1376" y="1886"/>
              <a:ext cx="590" cy="439"/>
              <a:chOff x="891" y="1797"/>
              <a:chExt cx="590" cy="439"/>
            </a:xfrm>
          </p:grpSpPr>
          <p:sp>
            <p:nvSpPr>
              <p:cNvPr id="1177676" name="Text Box 76"/>
              <p:cNvSpPr txBox="1">
                <a:spLocks noChangeArrowheads="1"/>
              </p:cNvSpPr>
              <p:nvPr/>
            </p:nvSpPr>
            <p:spPr bwMode="auto">
              <a:xfrm>
                <a:off x="891" y="1886"/>
                <a:ext cx="590" cy="231"/>
              </a:xfrm>
              <a:prstGeom prst="rect">
                <a:avLst/>
              </a:prstGeom>
              <a:noFill/>
              <a:ln w="9525">
                <a:noFill/>
                <a:miter lim="800000"/>
                <a:headEnd/>
                <a:tailEnd/>
              </a:ln>
              <a:effectLst/>
            </p:spPr>
            <p:txBody>
              <a:bodyPr>
                <a:spAutoFit/>
              </a:bodyPr>
              <a:lstStyle/>
              <a:p>
                <a:pPr algn="ctr">
                  <a:spcBef>
                    <a:spcPct val="50000"/>
                  </a:spcBef>
                </a:pPr>
                <a:r>
                  <a:rPr lang="en-US" sz="1800">
                    <a:latin typeface="Arial" charset="0"/>
                  </a:rPr>
                  <a:t>Amy!</a:t>
                </a:r>
              </a:p>
            </p:txBody>
          </p:sp>
          <p:sp>
            <p:nvSpPr>
              <p:cNvPr id="1177677" name="Oval 77"/>
              <p:cNvSpPr>
                <a:spLocks noChangeArrowheads="1"/>
              </p:cNvSpPr>
              <p:nvPr/>
            </p:nvSpPr>
            <p:spPr bwMode="auto">
              <a:xfrm>
                <a:off x="939" y="1797"/>
                <a:ext cx="467" cy="439"/>
              </a:xfrm>
              <a:prstGeom prst="ellipse">
                <a:avLst/>
              </a:prstGeom>
              <a:noFill/>
              <a:ln w="9525">
                <a:solidFill>
                  <a:schemeClr val="tx1"/>
                </a:solidFill>
                <a:round/>
                <a:headEnd/>
                <a:tailEnd/>
              </a:ln>
              <a:effectLst/>
            </p:spPr>
            <p:txBody>
              <a:bodyPr wrap="none" anchor="ctr"/>
              <a:lstStyle/>
              <a:p>
                <a:endParaRPr lang="en-US"/>
              </a:p>
            </p:txBody>
          </p:sp>
        </p:grpSp>
        <p:sp>
          <p:nvSpPr>
            <p:cNvPr id="1177678" name="Line 78"/>
            <p:cNvSpPr>
              <a:spLocks noChangeShapeType="1"/>
            </p:cNvSpPr>
            <p:nvPr/>
          </p:nvSpPr>
          <p:spPr bwMode="auto">
            <a:xfrm>
              <a:off x="1671" y="1657"/>
              <a:ext cx="0" cy="179"/>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1177679" name="Line 79"/>
          <p:cNvSpPr>
            <a:spLocks noChangeShapeType="1"/>
          </p:cNvSpPr>
          <p:nvPr/>
        </p:nvSpPr>
        <p:spPr bwMode="auto">
          <a:xfrm>
            <a:off x="5156200" y="3836988"/>
            <a:ext cx="217488" cy="0"/>
          </a:xfrm>
          <a:prstGeom prst="line">
            <a:avLst/>
          </a:prstGeom>
          <a:noFill/>
          <a:ln w="9525">
            <a:solidFill>
              <a:srgbClr val="FF3300"/>
            </a:solidFill>
            <a:round/>
            <a:headEnd/>
            <a:tailEnd type="triangle" w="med" len="med"/>
          </a:ln>
          <a:effectLst/>
        </p:spPr>
        <p:txBody>
          <a:bodyPr/>
          <a:lstStyle/>
          <a:p>
            <a:endParaRPr lang="en-US"/>
          </a:p>
        </p:txBody>
      </p:sp>
      <p:sp>
        <p:nvSpPr>
          <p:cNvPr id="1177680" name="Line 80"/>
          <p:cNvSpPr>
            <a:spLocks noChangeShapeType="1"/>
          </p:cNvSpPr>
          <p:nvPr/>
        </p:nvSpPr>
        <p:spPr bwMode="auto">
          <a:xfrm>
            <a:off x="6215063" y="3836988"/>
            <a:ext cx="217487" cy="0"/>
          </a:xfrm>
          <a:prstGeom prst="line">
            <a:avLst/>
          </a:prstGeom>
          <a:noFill/>
          <a:ln w="9525">
            <a:solidFill>
              <a:srgbClr val="FF3300"/>
            </a:solidFill>
            <a:round/>
            <a:headEnd/>
            <a:tailEnd type="triangle" w="med" len="med"/>
          </a:ln>
          <a:effectLst/>
        </p:spPr>
        <p:txBody>
          <a:bodyPr/>
          <a:lstStyle/>
          <a:p>
            <a:endParaRPr lang="en-US"/>
          </a:p>
        </p:txBody>
      </p:sp>
      <p:sp>
        <p:nvSpPr>
          <p:cNvPr id="81" name="TextBox 80"/>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7" name="Rectangle 9"/>
          <p:cNvSpPr>
            <a:spLocks noGrp="1" noChangeArrowheads="1"/>
          </p:cNvSpPr>
          <p:nvPr>
            <p:ph type="title"/>
          </p:nvPr>
        </p:nvSpPr>
        <p:spPr/>
        <p:txBody>
          <a:bodyPr/>
          <a:lstStyle/>
          <a:p>
            <a:r>
              <a:rPr lang="en-US"/>
              <a:t>Sequential Search (cont’d)</a:t>
            </a:r>
          </a:p>
        </p:txBody>
      </p:sp>
      <p:sp>
        <p:nvSpPr>
          <p:cNvPr id="1082372" name="Text Box 4"/>
          <p:cNvSpPr txBox="1">
            <a:spLocks noChangeArrowheads="1"/>
          </p:cNvSpPr>
          <p:nvPr/>
        </p:nvSpPr>
        <p:spPr bwMode="auto">
          <a:xfrm>
            <a:off x="1403350" y="1771650"/>
            <a:ext cx="7207250" cy="3970318"/>
          </a:xfrm>
          <a:prstGeom prst="rect">
            <a:avLst/>
          </a:prstGeom>
          <a:solidFill>
            <a:srgbClr val="CCECFF"/>
          </a:solidFill>
          <a:ln w="9525">
            <a:noFill/>
            <a:miter lim="800000"/>
            <a:headEnd/>
            <a:tailEnd/>
          </a:ln>
          <a:effectLst/>
        </p:spPr>
        <p:txBody>
          <a:bodyPr wrap="square">
            <a:spAutoFit/>
          </a:bodyPr>
          <a:lstStyle/>
          <a:p>
            <a:r>
              <a:rPr lang="en-US" sz="2800" dirty="0" err="1" smtClean="0">
                <a:latin typeface="Arial" charset="0"/>
              </a:rPr>
              <a:t>int</a:t>
            </a:r>
            <a:r>
              <a:rPr lang="en-US" sz="2800" dirty="0" smtClean="0">
                <a:latin typeface="Arial" charset="0"/>
              </a:rPr>
              <a:t> </a:t>
            </a:r>
            <a:r>
              <a:rPr lang="en-US" sz="2800" dirty="0" err="1" smtClean="0">
                <a:latin typeface="Arial" charset="0"/>
              </a:rPr>
              <a:t>sequentialSearch</a:t>
            </a:r>
            <a:r>
              <a:rPr lang="en-US" sz="2800" dirty="0" smtClean="0">
                <a:latin typeface="Arial" charset="0"/>
              </a:rPr>
              <a:t>(</a:t>
            </a:r>
            <a:r>
              <a:rPr lang="en-US" sz="2800" dirty="0" err="1" smtClean="0">
                <a:latin typeface="Arial" charset="0"/>
              </a:rPr>
              <a:t>int</a:t>
            </a:r>
            <a:r>
              <a:rPr lang="en-US" sz="2800" dirty="0" smtClean="0">
                <a:latin typeface="Arial" charset="0"/>
              </a:rPr>
              <a:t>  </a:t>
            </a:r>
            <a:r>
              <a:rPr lang="en-US" sz="2800" dirty="0" err="1" smtClean="0">
                <a:latin typeface="Arial" charset="0"/>
              </a:rPr>
              <a:t>arr</a:t>
            </a:r>
            <a:r>
              <a:rPr lang="en-US" sz="2800" dirty="0" smtClean="0">
                <a:latin typeface="Arial" charset="0"/>
              </a:rPr>
              <a:t> [ ], </a:t>
            </a:r>
            <a:r>
              <a:rPr lang="en-US" sz="2800" dirty="0" err="1" smtClean="0">
                <a:latin typeface="Arial" charset="0"/>
              </a:rPr>
              <a:t>int</a:t>
            </a:r>
            <a:r>
              <a:rPr lang="en-US" sz="2800" dirty="0" smtClean="0">
                <a:latin typeface="Arial" charset="0"/>
              </a:rPr>
              <a:t> </a:t>
            </a:r>
            <a:r>
              <a:rPr lang="en-US" sz="2800" dirty="0">
                <a:latin typeface="Arial" charset="0"/>
              </a:rPr>
              <a:t>value)</a:t>
            </a:r>
          </a:p>
          <a:p>
            <a:r>
              <a:rPr lang="en-US" sz="2800" dirty="0">
                <a:latin typeface="Arial" charset="0"/>
              </a:rPr>
              <a:t>{</a:t>
            </a:r>
          </a:p>
          <a:p>
            <a:r>
              <a:rPr lang="en-US" sz="2800" dirty="0">
                <a:latin typeface="Arial" charset="0"/>
              </a:rPr>
              <a:t>     for (</a:t>
            </a:r>
            <a:r>
              <a:rPr lang="en-US" sz="2800" dirty="0" err="1">
                <a:latin typeface="Arial" charset="0"/>
              </a:rPr>
              <a:t>int</a:t>
            </a:r>
            <a:r>
              <a:rPr lang="en-US" sz="2800" dirty="0">
                <a:latin typeface="Arial" charset="0"/>
              </a:rPr>
              <a:t> </a:t>
            </a:r>
            <a:r>
              <a:rPr lang="en-US" sz="2800" dirty="0" err="1">
                <a:latin typeface="Arial" charset="0"/>
              </a:rPr>
              <a:t>i</a:t>
            </a:r>
            <a:r>
              <a:rPr lang="en-US" sz="2800" dirty="0">
                <a:latin typeface="Arial" charset="0"/>
              </a:rPr>
              <a:t> = 0;  </a:t>
            </a:r>
            <a:r>
              <a:rPr lang="en-US" sz="2800" dirty="0" err="1">
                <a:latin typeface="Arial" charset="0"/>
              </a:rPr>
              <a:t>i</a:t>
            </a:r>
            <a:r>
              <a:rPr lang="en-US" sz="2800" dirty="0">
                <a:latin typeface="Arial" charset="0"/>
              </a:rPr>
              <a:t> &lt; </a:t>
            </a:r>
            <a:r>
              <a:rPr lang="en-US" sz="2800" dirty="0" smtClean="0">
                <a:latin typeface="Arial" charset="0"/>
              </a:rPr>
              <a:t>length </a:t>
            </a:r>
            <a:r>
              <a:rPr lang="en-US" sz="2800" dirty="0">
                <a:latin typeface="Arial" charset="0"/>
              </a:rPr>
              <a:t>;  </a:t>
            </a:r>
            <a:r>
              <a:rPr lang="en-US" sz="2800" dirty="0" err="1">
                <a:latin typeface="Arial" charset="0"/>
              </a:rPr>
              <a:t>i</a:t>
            </a:r>
            <a:r>
              <a:rPr lang="en-US" sz="2800" dirty="0">
                <a:latin typeface="Arial" charset="0"/>
              </a:rPr>
              <a:t>++)</a:t>
            </a:r>
          </a:p>
          <a:p>
            <a:r>
              <a:rPr lang="en-US" sz="2800" dirty="0">
                <a:latin typeface="Arial" charset="0"/>
              </a:rPr>
              <a:t>     {</a:t>
            </a:r>
          </a:p>
          <a:p>
            <a:r>
              <a:rPr lang="en-US" sz="2800" dirty="0">
                <a:latin typeface="Arial" charset="0"/>
              </a:rPr>
              <a:t>         if  </a:t>
            </a:r>
            <a:r>
              <a:rPr lang="en-US" sz="2800" dirty="0" smtClean="0">
                <a:latin typeface="Arial" charset="0"/>
              </a:rPr>
              <a:t>(value == </a:t>
            </a:r>
            <a:r>
              <a:rPr lang="en-US" sz="2800" dirty="0" err="1" smtClean="0">
                <a:latin typeface="Arial" charset="0"/>
              </a:rPr>
              <a:t>arr</a:t>
            </a:r>
            <a:r>
              <a:rPr lang="en-US" sz="2800" dirty="0" smtClean="0">
                <a:latin typeface="Arial" charset="0"/>
              </a:rPr>
              <a:t> [ </a:t>
            </a:r>
            <a:r>
              <a:rPr lang="en-US" sz="2800" dirty="0" err="1" smtClean="0">
                <a:latin typeface="Arial" charset="0"/>
              </a:rPr>
              <a:t>i</a:t>
            </a:r>
            <a:r>
              <a:rPr lang="en-US" sz="2800" dirty="0" smtClean="0">
                <a:latin typeface="Arial" charset="0"/>
              </a:rPr>
              <a:t> ]))</a:t>
            </a:r>
            <a:endParaRPr lang="en-US" sz="2800" dirty="0">
              <a:latin typeface="Arial" charset="0"/>
            </a:endParaRPr>
          </a:p>
          <a:p>
            <a:r>
              <a:rPr lang="en-US" sz="2800" dirty="0">
                <a:latin typeface="Arial" charset="0"/>
              </a:rPr>
              <a:t>             return </a:t>
            </a:r>
            <a:r>
              <a:rPr lang="en-US" sz="2800" dirty="0" err="1">
                <a:latin typeface="Arial" charset="0"/>
              </a:rPr>
              <a:t>i</a:t>
            </a:r>
            <a:r>
              <a:rPr lang="en-US" sz="2800" dirty="0">
                <a:latin typeface="Arial" charset="0"/>
              </a:rPr>
              <a:t>;</a:t>
            </a:r>
          </a:p>
          <a:p>
            <a:r>
              <a:rPr lang="en-US" sz="2800" dirty="0">
                <a:latin typeface="Arial" charset="0"/>
              </a:rPr>
              <a:t>     }</a:t>
            </a:r>
          </a:p>
          <a:p>
            <a:r>
              <a:rPr lang="en-US" sz="2800" dirty="0">
                <a:latin typeface="Arial" charset="0"/>
              </a:rPr>
              <a:t>     return </a:t>
            </a:r>
            <a:r>
              <a:rPr lang="en-US" sz="2800" dirty="0">
                <a:latin typeface="Courier New" pitchFamily="49" charset="0"/>
              </a:rPr>
              <a:t>-</a:t>
            </a:r>
            <a:r>
              <a:rPr lang="en-US" sz="2800" dirty="0">
                <a:latin typeface="Arial" charset="0"/>
              </a:rPr>
              <a:t>1;</a:t>
            </a:r>
          </a:p>
          <a:p>
            <a:r>
              <a:rPr lang="en-US" sz="2800" dirty="0">
                <a:latin typeface="Arial" charset="0"/>
              </a:rPr>
              <a:t>}</a:t>
            </a:r>
          </a:p>
        </p:txBody>
      </p:sp>
      <p:sp>
        <p:nvSpPr>
          <p:cNvPr id="4" name="TextBox 3"/>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23" name="Rectangle 7"/>
          <p:cNvSpPr>
            <a:spLocks noGrp="1" noChangeArrowheads="1"/>
          </p:cNvSpPr>
          <p:nvPr>
            <p:ph type="title"/>
          </p:nvPr>
        </p:nvSpPr>
        <p:spPr>
          <a:xfrm>
            <a:off x="1143000" y="0"/>
            <a:ext cx="7772400" cy="1143000"/>
          </a:xfrm>
        </p:spPr>
        <p:txBody>
          <a:bodyPr/>
          <a:lstStyle/>
          <a:p>
            <a:r>
              <a:rPr lang="en-US" dirty="0"/>
              <a:t>Sequential Search (cont’d)</a:t>
            </a:r>
          </a:p>
        </p:txBody>
      </p:sp>
      <p:sp>
        <p:nvSpPr>
          <p:cNvPr id="1084424" name="Rectangle 8"/>
          <p:cNvSpPr>
            <a:spLocks noGrp="1" noChangeArrowheads="1"/>
          </p:cNvSpPr>
          <p:nvPr>
            <p:ph type="body" idx="1"/>
          </p:nvPr>
        </p:nvSpPr>
        <p:spPr>
          <a:xfrm>
            <a:off x="1066800" y="1219200"/>
            <a:ext cx="7772400" cy="4114800"/>
          </a:xfrm>
        </p:spPr>
        <p:txBody>
          <a:bodyPr/>
          <a:lstStyle/>
          <a:p>
            <a:r>
              <a:rPr lang="en-US" sz="2800" dirty="0"/>
              <a:t>The average number of comparisons (assuming the target value is equal to one of the elements of the array, randomly chosen) is about </a:t>
            </a:r>
            <a:r>
              <a:rPr lang="en-US" sz="2800" i="1" dirty="0"/>
              <a:t>n</a:t>
            </a:r>
            <a:r>
              <a:rPr lang="en-US" sz="2800" dirty="0"/>
              <a:t> / 2   (where </a:t>
            </a:r>
            <a:r>
              <a:rPr lang="en-US" sz="2800" dirty="0">
                <a:solidFill>
                  <a:schemeClr val="tx1"/>
                </a:solidFill>
              </a:rPr>
              <a:t>n = </a:t>
            </a:r>
            <a:r>
              <a:rPr lang="en-US" sz="2800" dirty="0" smtClean="0">
                <a:solidFill>
                  <a:schemeClr val="tx1"/>
                </a:solidFill>
              </a:rPr>
              <a:t>length of the </a:t>
            </a:r>
            <a:r>
              <a:rPr lang="en-US" sz="2800" dirty="0" err="1" smtClean="0">
                <a:solidFill>
                  <a:schemeClr val="tx1"/>
                </a:solidFill>
              </a:rPr>
              <a:t>aray</a:t>
            </a:r>
            <a:r>
              <a:rPr lang="en-US" sz="2800" dirty="0" smtClean="0"/>
              <a:t>).</a:t>
            </a:r>
          </a:p>
          <a:p>
            <a:endParaRPr lang="en-US" sz="800" dirty="0"/>
          </a:p>
          <a:p>
            <a:r>
              <a:rPr lang="en-US" sz="2800" dirty="0"/>
              <a:t>Worst case: </a:t>
            </a:r>
            <a:r>
              <a:rPr lang="en-US" sz="2800" i="1" dirty="0"/>
              <a:t>n</a:t>
            </a:r>
            <a:r>
              <a:rPr lang="en-US" sz="2800" dirty="0"/>
              <a:t> comparisons</a:t>
            </a:r>
            <a:r>
              <a:rPr lang="en-US" sz="2800" dirty="0" smtClean="0"/>
              <a:t>.</a:t>
            </a:r>
          </a:p>
          <a:p>
            <a:endParaRPr lang="en-US" sz="800" dirty="0"/>
          </a:p>
          <a:p>
            <a:r>
              <a:rPr lang="en-US" sz="2800" dirty="0"/>
              <a:t>Also </a:t>
            </a:r>
            <a:r>
              <a:rPr lang="en-US" sz="2800" i="1" dirty="0"/>
              <a:t>n</a:t>
            </a:r>
            <a:r>
              <a:rPr lang="en-US" sz="2800" dirty="0"/>
              <a:t> comparisons are needed to establish that the target value is not in the array</a:t>
            </a:r>
            <a:r>
              <a:rPr lang="en-US" sz="2800" dirty="0" smtClean="0"/>
              <a:t>.</a:t>
            </a:r>
          </a:p>
          <a:p>
            <a:endParaRPr lang="en-US" sz="800" dirty="0"/>
          </a:p>
          <a:p>
            <a:r>
              <a:rPr lang="en-US" sz="2800" dirty="0"/>
              <a:t>We say that this is an </a:t>
            </a:r>
            <a:r>
              <a:rPr lang="en-US" sz="2800" i="1" dirty="0"/>
              <a:t>O</a:t>
            </a:r>
            <a:r>
              <a:rPr lang="en-US" sz="2800" dirty="0"/>
              <a:t>(</a:t>
            </a:r>
            <a:r>
              <a:rPr lang="en-US" sz="2800" i="1" dirty="0"/>
              <a:t>n</a:t>
            </a:r>
            <a:r>
              <a:rPr lang="en-US" sz="2800" dirty="0"/>
              <a:t>) (order of </a:t>
            </a:r>
            <a:r>
              <a:rPr lang="en-US" sz="2800" i="1" dirty="0"/>
              <a:t>n</a:t>
            </a:r>
            <a:r>
              <a:rPr lang="en-US" sz="2800" dirty="0"/>
              <a:t>) algorithm.</a:t>
            </a:r>
          </a:p>
        </p:txBody>
      </p:sp>
      <p:sp>
        <p:nvSpPr>
          <p:cNvPr id="4" name="TextBox 3"/>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54F2A8F-64A6-485F-B026-B30CE6203C05}" type="slidenum">
              <a:rPr lang="en-US" altLang="en-US"/>
              <a:pPr/>
              <a:t>5</a:t>
            </a:fld>
            <a:endParaRPr lang="en-US" altLang="en-US"/>
          </a:p>
        </p:txBody>
      </p:sp>
      <p:sp>
        <p:nvSpPr>
          <p:cNvPr id="15362" name="Rectangle 2"/>
          <p:cNvSpPr>
            <a:spLocks noGrp="1" noChangeArrowheads="1"/>
          </p:cNvSpPr>
          <p:nvPr>
            <p:ph type="title"/>
          </p:nvPr>
        </p:nvSpPr>
        <p:spPr>
          <a:xfrm>
            <a:off x="914400" y="325438"/>
            <a:ext cx="8229600" cy="1143000"/>
          </a:xfrm>
        </p:spPr>
        <p:txBody>
          <a:bodyPr/>
          <a:lstStyle/>
          <a:p>
            <a:r>
              <a:rPr lang="en-US" sz="3500"/>
              <a:t>Efficiency of a Sequential Search</a:t>
            </a:r>
          </a:p>
        </p:txBody>
      </p:sp>
      <p:sp>
        <p:nvSpPr>
          <p:cNvPr id="15363" name="Rectangle 3"/>
          <p:cNvSpPr>
            <a:spLocks noGrp="1" noChangeArrowheads="1"/>
          </p:cNvSpPr>
          <p:nvPr>
            <p:ph type="body" idx="1"/>
          </p:nvPr>
        </p:nvSpPr>
        <p:spPr>
          <a:xfrm>
            <a:off x="1509713" y="1719263"/>
            <a:ext cx="7177087" cy="4411662"/>
          </a:xfrm>
        </p:spPr>
        <p:txBody>
          <a:bodyPr/>
          <a:lstStyle/>
          <a:p>
            <a:r>
              <a:rPr lang="en-US"/>
              <a:t>Best case		O(1)</a:t>
            </a:r>
          </a:p>
          <a:p>
            <a:pPr lvl="1"/>
            <a:r>
              <a:rPr lang="en-US"/>
              <a:t>Locate desired item first</a:t>
            </a:r>
          </a:p>
          <a:p>
            <a:r>
              <a:rPr lang="en-US"/>
              <a:t>Worst case		O(n)</a:t>
            </a:r>
          </a:p>
          <a:p>
            <a:pPr lvl="1"/>
            <a:r>
              <a:rPr lang="en-US"/>
              <a:t>Must look at all the items</a:t>
            </a:r>
          </a:p>
          <a:p>
            <a:r>
              <a:rPr lang="en-US"/>
              <a:t>Average case	O(n)</a:t>
            </a:r>
          </a:p>
          <a:p>
            <a:pPr lvl="1"/>
            <a:r>
              <a:rPr lang="en-US"/>
              <a:t>Must look at half the items </a:t>
            </a:r>
          </a:p>
          <a:p>
            <a:pPr lvl="1"/>
            <a:r>
              <a:rPr lang="en-US"/>
              <a:t>O(n/2) is still O(n)</a:t>
            </a:r>
          </a:p>
        </p:txBody>
      </p:sp>
      <p:sp>
        <p:nvSpPr>
          <p:cNvPr id="6" name="TextBox 5"/>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E32191E6-8F27-4C6E-ADEE-099FDADF96C7}" type="slidenum">
              <a:rPr lang="en-US" altLang="en-US"/>
              <a:pPr/>
              <a:t>6</a:t>
            </a:fld>
            <a:endParaRPr lang="en-US" altLang="en-US"/>
          </a:p>
        </p:txBody>
      </p:sp>
      <p:sp>
        <p:nvSpPr>
          <p:cNvPr id="16386" name="Rectangle 2"/>
          <p:cNvSpPr>
            <a:spLocks noGrp="1" noChangeArrowheads="1"/>
          </p:cNvSpPr>
          <p:nvPr>
            <p:ph type="title"/>
          </p:nvPr>
        </p:nvSpPr>
        <p:spPr/>
        <p:txBody>
          <a:bodyPr/>
          <a:lstStyle/>
          <a:p>
            <a:r>
              <a:rPr lang="en-US"/>
              <a:t>Searching a Sorted Array</a:t>
            </a:r>
          </a:p>
        </p:txBody>
      </p:sp>
      <p:sp>
        <p:nvSpPr>
          <p:cNvPr id="16387" name="Rectangle 3"/>
          <p:cNvSpPr>
            <a:spLocks noGrp="1" noChangeArrowheads="1"/>
          </p:cNvSpPr>
          <p:nvPr>
            <p:ph type="body" idx="1"/>
          </p:nvPr>
        </p:nvSpPr>
        <p:spPr/>
        <p:txBody>
          <a:bodyPr/>
          <a:lstStyle/>
          <a:p>
            <a:r>
              <a:rPr lang="en-US" dirty="0"/>
              <a:t>A sequential search can be more efficient if the data is sorted</a:t>
            </a:r>
          </a:p>
          <a:p>
            <a:endParaRPr lang="en-US" dirty="0"/>
          </a:p>
          <a:p>
            <a:endParaRPr lang="en-US" dirty="0"/>
          </a:p>
          <a:p>
            <a:endParaRPr lang="en-US" dirty="0"/>
          </a:p>
          <a:p>
            <a:endParaRPr lang="en-US" dirty="0"/>
          </a:p>
          <a:p>
            <a:endParaRPr lang="en-US" dirty="0"/>
          </a:p>
        </p:txBody>
      </p:sp>
      <p:pic>
        <p:nvPicPr>
          <p:cNvPr id="16388" name="Picture 4"/>
          <p:cNvPicPr>
            <a:picLocks noChangeAspect="1" noChangeArrowheads="1"/>
          </p:cNvPicPr>
          <p:nvPr/>
        </p:nvPicPr>
        <p:blipFill>
          <a:blip r:embed="rId2"/>
          <a:srcRect l="2942" r="49673"/>
          <a:stretch>
            <a:fillRect/>
          </a:stretch>
        </p:blipFill>
        <p:spPr bwMode="auto">
          <a:xfrm>
            <a:off x="1193800" y="2981325"/>
            <a:ext cx="4603750" cy="1123950"/>
          </a:xfrm>
          <a:prstGeom prst="rect">
            <a:avLst/>
          </a:prstGeom>
          <a:noFill/>
          <a:ln w="9525">
            <a:noFill/>
            <a:miter lim="800000"/>
            <a:headEnd/>
            <a:tailEnd/>
          </a:ln>
          <a:effectLst>
            <a:outerShdw dist="107763" dir="2700000" algn="ctr" rotWithShape="0">
              <a:schemeClr val="bg2">
                <a:alpha val="50000"/>
              </a:schemeClr>
            </a:outerShdw>
          </a:effectLst>
        </p:spPr>
      </p:pic>
      <p:pic>
        <p:nvPicPr>
          <p:cNvPr id="16389" name="Picture 5"/>
          <p:cNvPicPr>
            <a:picLocks noChangeAspect="1" noChangeArrowheads="1"/>
          </p:cNvPicPr>
          <p:nvPr/>
        </p:nvPicPr>
        <p:blipFill>
          <a:blip r:embed="rId3"/>
          <a:srcRect l="49542" r="3529"/>
          <a:stretch>
            <a:fillRect/>
          </a:stretch>
        </p:blipFill>
        <p:spPr bwMode="auto">
          <a:xfrm>
            <a:off x="3905250" y="4276725"/>
            <a:ext cx="4559300" cy="1123950"/>
          </a:xfrm>
          <a:prstGeom prst="rect">
            <a:avLst/>
          </a:prstGeom>
          <a:noFill/>
          <a:ln w="9525">
            <a:noFill/>
            <a:miter lim="800000"/>
            <a:headEnd/>
            <a:tailEnd/>
          </a:ln>
          <a:effectLst>
            <a:outerShdw dist="107763" dir="2700000" algn="ctr" rotWithShape="0">
              <a:schemeClr val="bg2">
                <a:alpha val="50000"/>
              </a:schemeClr>
            </a:outerShdw>
          </a:effectLst>
        </p:spPr>
      </p:pic>
      <p:sp>
        <p:nvSpPr>
          <p:cNvPr id="8" name="TextBox 7"/>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E2DE66C-9A95-45D3-9D44-81CBB2B4B5DD}" type="slidenum">
              <a:rPr lang="en-US"/>
              <a:pPr/>
              <a:t>7</a:t>
            </a:fld>
            <a:endParaRPr lang="en-US"/>
          </a:p>
        </p:txBody>
      </p:sp>
      <p:sp>
        <p:nvSpPr>
          <p:cNvPr id="1614850" name="Rectangle 2"/>
          <p:cNvSpPr>
            <a:spLocks noGrp="1" noChangeArrowheads="1"/>
          </p:cNvSpPr>
          <p:nvPr>
            <p:ph type="title"/>
          </p:nvPr>
        </p:nvSpPr>
        <p:spPr>
          <a:xfrm>
            <a:off x="1046623" y="0"/>
            <a:ext cx="7772400" cy="860425"/>
          </a:xfrm>
        </p:spPr>
        <p:txBody>
          <a:bodyPr/>
          <a:lstStyle/>
          <a:p>
            <a:r>
              <a:rPr lang="en-US" dirty="0"/>
              <a:t>Binary search algorithm</a:t>
            </a:r>
          </a:p>
        </p:txBody>
      </p:sp>
      <p:sp>
        <p:nvSpPr>
          <p:cNvPr id="1614851" name="Rectangle 3"/>
          <p:cNvSpPr>
            <a:spLocks noGrp="1" noChangeArrowheads="1"/>
          </p:cNvSpPr>
          <p:nvPr>
            <p:ph type="body" idx="1"/>
          </p:nvPr>
        </p:nvSpPr>
        <p:spPr>
          <a:xfrm>
            <a:off x="799537" y="1143000"/>
            <a:ext cx="8344463" cy="4802187"/>
          </a:xfrm>
        </p:spPr>
        <p:txBody>
          <a:bodyPr/>
          <a:lstStyle/>
          <a:p>
            <a:r>
              <a:rPr lang="en-US" sz="2600" dirty="0" smtClean="0"/>
              <a:t>An </a:t>
            </a:r>
            <a:r>
              <a:rPr lang="en-US" sz="2600" dirty="0"/>
              <a:t>algorithm that searches for a value in a </a:t>
            </a:r>
            <a:r>
              <a:rPr lang="en-US" sz="2600" u="sng" dirty="0"/>
              <a:t>sorted</a:t>
            </a:r>
            <a:r>
              <a:rPr lang="en-US" sz="2600" dirty="0"/>
              <a:t> list by repeatedly eliminating half the list from consideration.</a:t>
            </a:r>
          </a:p>
          <a:p>
            <a:pPr lvl="1"/>
            <a:r>
              <a:rPr lang="en-US" sz="2600" dirty="0"/>
              <a:t>Can be written iteratively or </a:t>
            </a:r>
            <a:r>
              <a:rPr lang="en-US" sz="2600" dirty="0" smtClean="0"/>
              <a:t>recursively</a:t>
            </a:r>
          </a:p>
          <a:p>
            <a:pPr lvl="1"/>
            <a:endParaRPr lang="en-US" sz="2600" dirty="0"/>
          </a:p>
          <a:p>
            <a:r>
              <a:rPr lang="en-US" sz="2600" dirty="0" smtClean="0">
                <a:latin typeface="Arial" charset="0"/>
              </a:rPr>
              <a:t>The elements of the list must be arranged in ascending (or descending) order.</a:t>
            </a:r>
          </a:p>
          <a:p>
            <a:endParaRPr lang="en-US" sz="2600" dirty="0" smtClean="0">
              <a:latin typeface="Arial" charset="0"/>
            </a:endParaRPr>
          </a:p>
          <a:p>
            <a:r>
              <a:rPr lang="en-US" sz="2600" dirty="0" smtClean="0">
                <a:latin typeface="Arial" charset="0"/>
              </a:rPr>
              <a:t>The target value is always compared with the middle element of the remaining search range.</a:t>
            </a:r>
          </a:p>
          <a:p>
            <a:pPr lvl="1">
              <a:buNone/>
            </a:pPr>
            <a:endParaRPr lang="en-US" sz="2600" dirty="0"/>
          </a:p>
        </p:txBody>
      </p:sp>
      <p:sp>
        <p:nvSpPr>
          <p:cNvPr id="5" name="TextBox 4"/>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CE7A17E-B038-42BB-AF59-A650F0E2716F}" type="slidenum">
              <a:rPr lang="en-US"/>
              <a:pPr/>
              <a:t>8</a:t>
            </a:fld>
            <a:endParaRPr lang="en-US"/>
          </a:p>
        </p:txBody>
      </p:sp>
      <p:sp>
        <p:nvSpPr>
          <p:cNvPr id="1618946" name="Rectangle 2"/>
          <p:cNvSpPr>
            <a:spLocks noGrp="1" noChangeArrowheads="1"/>
          </p:cNvSpPr>
          <p:nvPr>
            <p:ph type="title"/>
          </p:nvPr>
        </p:nvSpPr>
        <p:spPr>
          <a:xfrm>
            <a:off x="990600" y="0"/>
            <a:ext cx="7772400" cy="860425"/>
          </a:xfrm>
        </p:spPr>
        <p:txBody>
          <a:bodyPr/>
          <a:lstStyle/>
          <a:p>
            <a:r>
              <a:rPr lang="en-US" dirty="0"/>
              <a:t>Binary search </a:t>
            </a:r>
            <a:r>
              <a:rPr lang="en-US" dirty="0" err="1"/>
              <a:t>pseudocode</a:t>
            </a:r>
            <a:endParaRPr lang="en-US" dirty="0"/>
          </a:p>
        </p:txBody>
      </p:sp>
      <p:sp>
        <p:nvSpPr>
          <p:cNvPr id="1618947" name="Rectangle 3"/>
          <p:cNvSpPr>
            <a:spLocks noGrp="1" noChangeArrowheads="1"/>
          </p:cNvSpPr>
          <p:nvPr>
            <p:ph type="body" idx="1"/>
          </p:nvPr>
        </p:nvSpPr>
        <p:spPr>
          <a:xfrm>
            <a:off x="1066800" y="1066800"/>
            <a:ext cx="7772400" cy="4114800"/>
          </a:xfrm>
        </p:spPr>
        <p:txBody>
          <a:bodyPr/>
          <a:lstStyle/>
          <a:p>
            <a:pPr>
              <a:lnSpc>
                <a:spcPct val="90000"/>
              </a:lnSpc>
              <a:buFont typeface="Wingdings" pitchFamily="2" charset="2"/>
              <a:buNone/>
            </a:pPr>
            <a:r>
              <a:rPr lang="en-US" sz="3000" dirty="0"/>
              <a:t>binary search array </a:t>
            </a:r>
            <a:r>
              <a:rPr lang="en-US" sz="3000" i="1" dirty="0"/>
              <a:t>a</a:t>
            </a:r>
            <a:r>
              <a:rPr lang="en-US" sz="3000" dirty="0"/>
              <a:t> for value </a:t>
            </a:r>
            <a:r>
              <a:rPr lang="en-US" sz="3000" i="1" dirty="0" err="1"/>
              <a:t>i</a:t>
            </a:r>
            <a:r>
              <a:rPr lang="en-US" sz="3000" dirty="0"/>
              <a:t>:</a:t>
            </a:r>
          </a:p>
          <a:p>
            <a:pPr>
              <a:lnSpc>
                <a:spcPct val="90000"/>
              </a:lnSpc>
              <a:buFont typeface="Wingdings" pitchFamily="2" charset="2"/>
              <a:buNone/>
            </a:pPr>
            <a:r>
              <a:rPr lang="en-US" sz="3000" dirty="0"/>
              <a:t>    if all elements have been searched,</a:t>
            </a:r>
          </a:p>
          <a:p>
            <a:pPr>
              <a:lnSpc>
                <a:spcPct val="90000"/>
              </a:lnSpc>
              <a:buFont typeface="Wingdings" pitchFamily="2" charset="2"/>
              <a:buNone/>
            </a:pPr>
            <a:r>
              <a:rPr lang="en-US" sz="3000" dirty="0"/>
              <a:t>        result is -1.</a:t>
            </a:r>
          </a:p>
          <a:p>
            <a:pPr>
              <a:lnSpc>
                <a:spcPct val="90000"/>
              </a:lnSpc>
              <a:buFont typeface="Wingdings" pitchFamily="2" charset="2"/>
              <a:buNone/>
            </a:pPr>
            <a:r>
              <a:rPr lang="en-US" sz="3000" dirty="0"/>
              <a:t>    examine middle element </a:t>
            </a:r>
            <a:r>
              <a:rPr lang="en-US" sz="3000" i="1" dirty="0"/>
              <a:t>a</a:t>
            </a:r>
            <a:r>
              <a:rPr lang="en-US" sz="3000" dirty="0"/>
              <a:t>[</a:t>
            </a:r>
            <a:r>
              <a:rPr lang="en-US" sz="3000" i="1" dirty="0"/>
              <a:t>mid</a:t>
            </a:r>
            <a:r>
              <a:rPr lang="en-US" sz="3000" dirty="0"/>
              <a:t>].</a:t>
            </a:r>
          </a:p>
          <a:p>
            <a:pPr>
              <a:lnSpc>
                <a:spcPct val="90000"/>
              </a:lnSpc>
              <a:buFont typeface="Wingdings" pitchFamily="2" charset="2"/>
              <a:buNone/>
            </a:pPr>
            <a:r>
              <a:rPr lang="en-US" sz="3000" dirty="0"/>
              <a:t>    if a[</a:t>
            </a:r>
            <a:r>
              <a:rPr lang="en-US" sz="3000" i="1" dirty="0"/>
              <a:t>mid</a:t>
            </a:r>
            <a:r>
              <a:rPr lang="en-US" sz="3000" dirty="0"/>
              <a:t>] equals </a:t>
            </a:r>
            <a:r>
              <a:rPr lang="en-US" sz="3000" i="1" dirty="0" err="1"/>
              <a:t>i</a:t>
            </a:r>
            <a:r>
              <a:rPr lang="en-US" sz="3000" dirty="0"/>
              <a:t>,</a:t>
            </a:r>
          </a:p>
          <a:p>
            <a:pPr>
              <a:lnSpc>
                <a:spcPct val="90000"/>
              </a:lnSpc>
              <a:buFont typeface="Wingdings" pitchFamily="2" charset="2"/>
              <a:buNone/>
            </a:pPr>
            <a:r>
              <a:rPr lang="en-US" sz="3000" dirty="0"/>
              <a:t>        result is </a:t>
            </a:r>
            <a:r>
              <a:rPr lang="en-US" sz="3000" i="1" dirty="0"/>
              <a:t>mid</a:t>
            </a:r>
            <a:r>
              <a:rPr lang="en-US" sz="3000" dirty="0"/>
              <a:t>.</a:t>
            </a:r>
          </a:p>
          <a:p>
            <a:pPr>
              <a:lnSpc>
                <a:spcPct val="90000"/>
              </a:lnSpc>
              <a:buFont typeface="Wingdings" pitchFamily="2" charset="2"/>
              <a:buNone/>
            </a:pPr>
            <a:r>
              <a:rPr lang="en-US" sz="3000" dirty="0"/>
              <a:t>    if </a:t>
            </a:r>
            <a:r>
              <a:rPr lang="en-US" sz="3000" i="1" dirty="0"/>
              <a:t>a</a:t>
            </a:r>
            <a:r>
              <a:rPr lang="en-US" sz="3000" dirty="0"/>
              <a:t>[</a:t>
            </a:r>
            <a:r>
              <a:rPr lang="en-US" sz="3000" i="1" dirty="0"/>
              <a:t>mid</a:t>
            </a:r>
            <a:r>
              <a:rPr lang="en-US" sz="3000" dirty="0"/>
              <a:t>] is greater than </a:t>
            </a:r>
            <a:r>
              <a:rPr lang="en-US" sz="3000" i="1" dirty="0" err="1"/>
              <a:t>i</a:t>
            </a:r>
            <a:r>
              <a:rPr lang="en-US" sz="3000" dirty="0"/>
              <a:t>,</a:t>
            </a:r>
          </a:p>
          <a:p>
            <a:pPr>
              <a:lnSpc>
                <a:spcPct val="90000"/>
              </a:lnSpc>
              <a:buFont typeface="Wingdings" pitchFamily="2" charset="2"/>
              <a:buNone/>
            </a:pPr>
            <a:r>
              <a:rPr lang="en-US" sz="3000" dirty="0"/>
              <a:t>        binary search lower half of </a:t>
            </a:r>
            <a:r>
              <a:rPr lang="en-US" sz="3000" i="1" dirty="0"/>
              <a:t>a</a:t>
            </a:r>
            <a:r>
              <a:rPr lang="en-US" sz="3000" dirty="0"/>
              <a:t> for </a:t>
            </a:r>
            <a:r>
              <a:rPr lang="en-US" sz="3000" i="1" dirty="0" err="1"/>
              <a:t>i</a:t>
            </a:r>
            <a:r>
              <a:rPr lang="en-US" sz="3000" dirty="0"/>
              <a:t>.</a:t>
            </a:r>
          </a:p>
          <a:p>
            <a:pPr>
              <a:lnSpc>
                <a:spcPct val="90000"/>
              </a:lnSpc>
              <a:buFont typeface="Wingdings" pitchFamily="2" charset="2"/>
              <a:buNone/>
            </a:pPr>
            <a:r>
              <a:rPr lang="en-US" sz="3000" dirty="0"/>
              <a:t>    if </a:t>
            </a:r>
            <a:r>
              <a:rPr lang="en-US" sz="3000" i="1" dirty="0"/>
              <a:t>a</a:t>
            </a:r>
            <a:r>
              <a:rPr lang="en-US" sz="3000" dirty="0"/>
              <a:t>[</a:t>
            </a:r>
            <a:r>
              <a:rPr lang="en-US" sz="3000" i="1" dirty="0"/>
              <a:t>mid</a:t>
            </a:r>
            <a:r>
              <a:rPr lang="en-US" sz="3000" dirty="0"/>
              <a:t>] is less than </a:t>
            </a:r>
            <a:r>
              <a:rPr lang="en-US" sz="3000" i="1" dirty="0" err="1"/>
              <a:t>i</a:t>
            </a:r>
            <a:r>
              <a:rPr lang="en-US" sz="3000" dirty="0"/>
              <a:t>,</a:t>
            </a:r>
          </a:p>
          <a:p>
            <a:pPr>
              <a:lnSpc>
                <a:spcPct val="90000"/>
              </a:lnSpc>
              <a:buFont typeface="Wingdings" pitchFamily="2" charset="2"/>
              <a:buNone/>
            </a:pPr>
            <a:r>
              <a:rPr lang="en-US" sz="3000" dirty="0"/>
              <a:t>        binary search upper half of </a:t>
            </a:r>
            <a:r>
              <a:rPr lang="en-US" sz="3000" i="1" dirty="0"/>
              <a:t>a</a:t>
            </a:r>
            <a:r>
              <a:rPr lang="en-US" sz="3000" dirty="0"/>
              <a:t> for </a:t>
            </a:r>
            <a:r>
              <a:rPr lang="en-US" sz="3000" i="1" dirty="0" err="1"/>
              <a:t>i</a:t>
            </a:r>
            <a:r>
              <a:rPr lang="en-US" sz="3000" dirty="0"/>
              <a:t>.</a:t>
            </a:r>
          </a:p>
        </p:txBody>
      </p:sp>
      <p:sp>
        <p:nvSpPr>
          <p:cNvPr id="5" name="TextBox 4"/>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FB4347F-0BD1-4051-90A0-56638586E97B}" type="slidenum">
              <a:rPr lang="en-US" altLang="en-US"/>
              <a:pPr/>
              <a:t>9</a:t>
            </a:fld>
            <a:endParaRPr lang="en-US" altLang="en-US"/>
          </a:p>
        </p:txBody>
      </p:sp>
      <p:sp>
        <p:nvSpPr>
          <p:cNvPr id="20482" name="Rectangle 2"/>
          <p:cNvSpPr>
            <a:spLocks noGrp="1" noChangeArrowheads="1"/>
          </p:cNvSpPr>
          <p:nvPr>
            <p:ph type="title"/>
          </p:nvPr>
        </p:nvSpPr>
        <p:spPr>
          <a:xfrm>
            <a:off x="914400" y="228600"/>
            <a:ext cx="8229600" cy="1143000"/>
          </a:xfrm>
        </p:spPr>
        <p:txBody>
          <a:bodyPr/>
          <a:lstStyle/>
          <a:p>
            <a:r>
              <a:rPr lang="en-US" dirty="0"/>
              <a:t>Binary Search of Sorted Array</a:t>
            </a:r>
          </a:p>
        </p:txBody>
      </p:sp>
      <p:sp>
        <p:nvSpPr>
          <p:cNvPr id="20483" name="Rectangle 3"/>
          <p:cNvSpPr>
            <a:spLocks noGrp="1" noChangeArrowheads="1"/>
          </p:cNvSpPr>
          <p:nvPr>
            <p:ph type="body" idx="1"/>
          </p:nvPr>
        </p:nvSpPr>
        <p:spPr>
          <a:xfrm>
            <a:off x="1143000" y="1524000"/>
            <a:ext cx="7772400" cy="4114800"/>
          </a:xfrm>
        </p:spPr>
        <p:txBody>
          <a:bodyPr/>
          <a:lstStyle/>
          <a:p>
            <a:r>
              <a:rPr lang="en-US" dirty="0"/>
              <a:t>Algorithm for a binary search</a:t>
            </a:r>
          </a:p>
        </p:txBody>
      </p:sp>
      <p:sp>
        <p:nvSpPr>
          <p:cNvPr id="20484" name="Text Box 4"/>
          <p:cNvSpPr txBox="1">
            <a:spLocks noChangeArrowheads="1"/>
          </p:cNvSpPr>
          <p:nvPr/>
        </p:nvSpPr>
        <p:spPr bwMode="auto">
          <a:xfrm>
            <a:off x="1181100" y="2463800"/>
            <a:ext cx="7569200" cy="4291013"/>
          </a:xfrm>
          <a:prstGeom prst="rect">
            <a:avLst/>
          </a:prstGeom>
          <a:noFill/>
          <a:ln w="9525">
            <a:noFill/>
            <a:miter lim="800000"/>
            <a:headEnd/>
            <a:tailEnd/>
          </a:ln>
          <a:effectLst/>
        </p:spPr>
        <p:txBody>
          <a:bodyPr>
            <a:spAutoFit/>
          </a:bodyPr>
          <a:lstStyle/>
          <a:p>
            <a:pPr defTabSz="457200">
              <a:spcBef>
                <a:spcPct val="50000"/>
              </a:spcBef>
            </a:pPr>
            <a:r>
              <a:rPr lang="en-US" sz="2400" b="1" i="1" dirty="0">
                <a:solidFill>
                  <a:schemeClr val="accent2"/>
                </a:solidFill>
                <a:latin typeface="Times New Roman" pitchFamily="18" charset="0"/>
              </a:rPr>
              <a:t>Algorithm </a:t>
            </a:r>
            <a:r>
              <a:rPr lang="en-US" sz="2400" b="1" dirty="0" err="1">
                <a:solidFill>
                  <a:schemeClr val="accent2"/>
                </a:solidFill>
                <a:latin typeface="Times New Roman" pitchFamily="18" charset="0"/>
              </a:rPr>
              <a:t>binarySearch</a:t>
            </a:r>
            <a:r>
              <a:rPr lang="en-US" sz="2400" b="1" dirty="0">
                <a:solidFill>
                  <a:schemeClr val="accent2"/>
                </a:solidFill>
                <a:latin typeface="Times New Roman" pitchFamily="18" charset="0"/>
              </a:rPr>
              <a:t>(a, first, last, </a:t>
            </a:r>
            <a:r>
              <a:rPr lang="en-US" sz="2400" b="1" dirty="0" err="1">
                <a:solidFill>
                  <a:schemeClr val="accent2"/>
                </a:solidFill>
                <a:latin typeface="Times New Roman" pitchFamily="18" charset="0"/>
              </a:rPr>
              <a:t>desiredItem</a:t>
            </a:r>
            <a:r>
              <a:rPr lang="en-US" sz="2400" b="1" dirty="0">
                <a:solidFill>
                  <a:schemeClr val="accent2"/>
                </a:solidFill>
                <a:latin typeface="Times New Roman" pitchFamily="18" charset="0"/>
              </a:rPr>
              <a:t>)</a:t>
            </a:r>
            <a:br>
              <a:rPr lang="en-US" sz="2400" b="1" dirty="0">
                <a:solidFill>
                  <a:schemeClr val="accent2"/>
                </a:solidFill>
                <a:latin typeface="Times New Roman" pitchFamily="18" charset="0"/>
              </a:rPr>
            </a:br>
            <a:r>
              <a:rPr lang="en-US" sz="2400" dirty="0">
                <a:solidFill>
                  <a:schemeClr val="accent2"/>
                </a:solidFill>
                <a:latin typeface="Times New Roman" pitchFamily="18" charset="0"/>
              </a:rPr>
              <a:t>mid = (first + last)/2 // </a:t>
            </a:r>
            <a:r>
              <a:rPr lang="en-US" sz="2400" i="1" dirty="0">
                <a:solidFill>
                  <a:schemeClr val="accent2"/>
                </a:solidFill>
                <a:latin typeface="Times New Roman" pitchFamily="18" charset="0"/>
              </a:rPr>
              <a:t>approximate midpoint</a:t>
            </a:r>
            <a:br>
              <a:rPr lang="en-US" sz="2400" i="1" dirty="0">
                <a:solidFill>
                  <a:schemeClr val="accent2"/>
                </a:solidFill>
                <a:latin typeface="Times New Roman" pitchFamily="18" charset="0"/>
              </a:rPr>
            </a:br>
            <a:r>
              <a:rPr lang="en-US" sz="2400" b="1" dirty="0">
                <a:solidFill>
                  <a:schemeClr val="accent2"/>
                </a:solidFill>
                <a:latin typeface="Times New Roman" pitchFamily="18" charset="0"/>
              </a:rPr>
              <a:t>if </a:t>
            </a:r>
            <a:r>
              <a:rPr lang="en-US" sz="2400" dirty="0">
                <a:solidFill>
                  <a:schemeClr val="accent2"/>
                </a:solidFill>
                <a:latin typeface="Times New Roman" pitchFamily="18" charset="0"/>
              </a:rPr>
              <a:t>(first &gt; last)</a:t>
            </a:r>
            <a:br>
              <a:rPr lang="en-US" sz="2400" dirty="0">
                <a:solidFill>
                  <a:schemeClr val="accent2"/>
                </a:solidFill>
                <a:latin typeface="Times New Roman" pitchFamily="18" charset="0"/>
              </a:rPr>
            </a:br>
            <a:r>
              <a:rPr lang="en-US" sz="2400" dirty="0">
                <a:solidFill>
                  <a:schemeClr val="accent2"/>
                </a:solidFill>
                <a:latin typeface="Times New Roman" pitchFamily="18" charset="0"/>
              </a:rPr>
              <a:t>	</a:t>
            </a:r>
            <a:r>
              <a:rPr lang="en-US" sz="2400" b="1" dirty="0">
                <a:solidFill>
                  <a:schemeClr val="accent2"/>
                </a:solidFill>
                <a:latin typeface="Times New Roman" pitchFamily="18" charset="0"/>
              </a:rPr>
              <a:t>return false</a:t>
            </a:r>
            <a:br>
              <a:rPr lang="en-US" sz="2400" b="1" dirty="0">
                <a:solidFill>
                  <a:schemeClr val="accent2"/>
                </a:solidFill>
                <a:latin typeface="Times New Roman" pitchFamily="18" charset="0"/>
              </a:rPr>
            </a:br>
            <a:r>
              <a:rPr lang="en-US" sz="2400" b="1" dirty="0">
                <a:solidFill>
                  <a:schemeClr val="accent2"/>
                </a:solidFill>
                <a:latin typeface="Times New Roman" pitchFamily="18" charset="0"/>
              </a:rPr>
              <a:t>else if </a:t>
            </a:r>
            <a:r>
              <a:rPr lang="en-US" sz="2400" dirty="0">
                <a:solidFill>
                  <a:schemeClr val="accent2"/>
                </a:solidFill>
                <a:latin typeface="Times New Roman" pitchFamily="18" charset="0"/>
              </a:rPr>
              <a:t>(</a:t>
            </a:r>
            <a:r>
              <a:rPr lang="en-US" sz="2400" dirty="0" err="1">
                <a:solidFill>
                  <a:schemeClr val="accent2"/>
                </a:solidFill>
                <a:latin typeface="Times New Roman" pitchFamily="18" charset="0"/>
              </a:rPr>
              <a:t>desiredItem</a:t>
            </a:r>
            <a:r>
              <a:rPr lang="en-US" sz="2400" dirty="0">
                <a:solidFill>
                  <a:schemeClr val="accent2"/>
                </a:solidFill>
                <a:latin typeface="Times New Roman" pitchFamily="18" charset="0"/>
              </a:rPr>
              <a:t> </a:t>
            </a:r>
            <a:r>
              <a:rPr lang="en-US" sz="2400" i="1" dirty="0">
                <a:solidFill>
                  <a:schemeClr val="accent2"/>
                </a:solidFill>
                <a:latin typeface="Times New Roman" pitchFamily="18" charset="0"/>
              </a:rPr>
              <a:t>equals </a:t>
            </a:r>
            <a:r>
              <a:rPr lang="en-US" sz="2400" dirty="0">
                <a:solidFill>
                  <a:schemeClr val="accent2"/>
                </a:solidFill>
                <a:latin typeface="Times New Roman" pitchFamily="18" charset="0"/>
              </a:rPr>
              <a:t>a[mid])</a:t>
            </a:r>
            <a:br>
              <a:rPr lang="en-US" sz="2400" dirty="0">
                <a:solidFill>
                  <a:schemeClr val="accent2"/>
                </a:solidFill>
                <a:latin typeface="Times New Roman" pitchFamily="18" charset="0"/>
              </a:rPr>
            </a:br>
            <a:r>
              <a:rPr lang="en-US" sz="2400" dirty="0">
                <a:solidFill>
                  <a:schemeClr val="accent2"/>
                </a:solidFill>
                <a:latin typeface="Times New Roman" pitchFamily="18" charset="0"/>
              </a:rPr>
              <a:t>	</a:t>
            </a:r>
            <a:r>
              <a:rPr lang="en-US" sz="2400" b="1" dirty="0">
                <a:solidFill>
                  <a:schemeClr val="accent2"/>
                </a:solidFill>
                <a:latin typeface="Times New Roman" pitchFamily="18" charset="0"/>
              </a:rPr>
              <a:t>return true</a:t>
            </a:r>
            <a:br>
              <a:rPr lang="en-US" sz="2400" b="1" dirty="0">
                <a:solidFill>
                  <a:schemeClr val="accent2"/>
                </a:solidFill>
                <a:latin typeface="Times New Roman" pitchFamily="18" charset="0"/>
              </a:rPr>
            </a:br>
            <a:r>
              <a:rPr lang="en-US" sz="2400" b="1" dirty="0">
                <a:solidFill>
                  <a:schemeClr val="accent2"/>
                </a:solidFill>
                <a:latin typeface="Times New Roman" pitchFamily="18" charset="0"/>
              </a:rPr>
              <a:t>else if </a:t>
            </a:r>
            <a:r>
              <a:rPr lang="en-US" sz="2400" dirty="0">
                <a:solidFill>
                  <a:schemeClr val="accent2"/>
                </a:solidFill>
                <a:latin typeface="Times New Roman" pitchFamily="18" charset="0"/>
              </a:rPr>
              <a:t>(</a:t>
            </a:r>
            <a:r>
              <a:rPr lang="en-US" sz="2400" dirty="0" err="1">
                <a:solidFill>
                  <a:schemeClr val="accent2"/>
                </a:solidFill>
                <a:latin typeface="Times New Roman" pitchFamily="18" charset="0"/>
              </a:rPr>
              <a:t>desiredItem</a:t>
            </a:r>
            <a:r>
              <a:rPr lang="en-US" sz="2400" dirty="0">
                <a:solidFill>
                  <a:schemeClr val="accent2"/>
                </a:solidFill>
                <a:latin typeface="Times New Roman" pitchFamily="18" charset="0"/>
              </a:rPr>
              <a:t> &lt; a[mid])</a:t>
            </a:r>
            <a:br>
              <a:rPr lang="en-US" sz="2400" dirty="0">
                <a:solidFill>
                  <a:schemeClr val="accent2"/>
                </a:solidFill>
                <a:latin typeface="Times New Roman" pitchFamily="18" charset="0"/>
              </a:rPr>
            </a:br>
            <a:r>
              <a:rPr lang="en-US" sz="2400" dirty="0">
                <a:solidFill>
                  <a:schemeClr val="accent2"/>
                </a:solidFill>
                <a:latin typeface="Times New Roman" pitchFamily="18" charset="0"/>
              </a:rPr>
              <a:t>	</a:t>
            </a:r>
            <a:r>
              <a:rPr lang="en-US" sz="2400" b="1" dirty="0">
                <a:solidFill>
                  <a:schemeClr val="accent2"/>
                </a:solidFill>
                <a:latin typeface="Times New Roman" pitchFamily="18" charset="0"/>
              </a:rPr>
              <a:t>return </a:t>
            </a:r>
            <a:r>
              <a:rPr lang="en-US" sz="2400" dirty="0" err="1">
                <a:solidFill>
                  <a:schemeClr val="accent2"/>
                </a:solidFill>
                <a:latin typeface="Times New Roman" pitchFamily="18" charset="0"/>
              </a:rPr>
              <a:t>binarySearch</a:t>
            </a:r>
            <a:r>
              <a:rPr lang="en-US" sz="2400" dirty="0">
                <a:solidFill>
                  <a:schemeClr val="accent2"/>
                </a:solidFill>
                <a:latin typeface="Times New Roman" pitchFamily="18" charset="0"/>
              </a:rPr>
              <a:t>(a, first, mid-1, </a:t>
            </a:r>
            <a:r>
              <a:rPr lang="en-US" sz="2400" dirty="0" err="1">
                <a:solidFill>
                  <a:schemeClr val="accent2"/>
                </a:solidFill>
                <a:latin typeface="Times New Roman" pitchFamily="18" charset="0"/>
              </a:rPr>
              <a:t>desiredItem</a:t>
            </a:r>
            <a:r>
              <a:rPr lang="en-US" sz="2400" dirty="0">
                <a:solidFill>
                  <a:schemeClr val="accent2"/>
                </a:solidFill>
                <a:latin typeface="Times New Roman" pitchFamily="18" charset="0"/>
              </a:rPr>
              <a:t>)</a:t>
            </a:r>
            <a:br>
              <a:rPr lang="en-US" sz="2400" dirty="0">
                <a:solidFill>
                  <a:schemeClr val="accent2"/>
                </a:solidFill>
                <a:latin typeface="Times New Roman" pitchFamily="18" charset="0"/>
              </a:rPr>
            </a:br>
            <a:r>
              <a:rPr lang="en-US" sz="2400" b="1" dirty="0">
                <a:solidFill>
                  <a:schemeClr val="accent2"/>
                </a:solidFill>
                <a:latin typeface="Times New Roman" pitchFamily="18" charset="0"/>
              </a:rPr>
              <a:t>else </a:t>
            </a:r>
            <a:r>
              <a:rPr lang="en-US" sz="2400" dirty="0">
                <a:solidFill>
                  <a:schemeClr val="accent2"/>
                </a:solidFill>
                <a:latin typeface="Times New Roman" pitchFamily="18" charset="0"/>
              </a:rPr>
              <a:t>// </a:t>
            </a:r>
            <a:r>
              <a:rPr lang="en-US" sz="2400" dirty="0" err="1">
                <a:solidFill>
                  <a:schemeClr val="accent2"/>
                </a:solidFill>
                <a:latin typeface="Times New Roman" pitchFamily="18" charset="0"/>
              </a:rPr>
              <a:t>desiredItem</a:t>
            </a:r>
            <a:r>
              <a:rPr lang="en-US" sz="2400" dirty="0">
                <a:solidFill>
                  <a:schemeClr val="accent2"/>
                </a:solidFill>
                <a:latin typeface="Times New Roman" pitchFamily="18" charset="0"/>
              </a:rPr>
              <a:t> &gt; a[mid]</a:t>
            </a:r>
            <a:br>
              <a:rPr lang="en-US" sz="2400" dirty="0">
                <a:solidFill>
                  <a:schemeClr val="accent2"/>
                </a:solidFill>
                <a:latin typeface="Times New Roman" pitchFamily="18" charset="0"/>
              </a:rPr>
            </a:br>
            <a:r>
              <a:rPr lang="en-US" sz="2400" dirty="0">
                <a:solidFill>
                  <a:schemeClr val="accent2"/>
                </a:solidFill>
                <a:latin typeface="Times New Roman" pitchFamily="18" charset="0"/>
              </a:rPr>
              <a:t>	</a:t>
            </a:r>
            <a:r>
              <a:rPr lang="en-US" sz="2400" b="1" dirty="0">
                <a:solidFill>
                  <a:schemeClr val="accent2"/>
                </a:solidFill>
                <a:latin typeface="Times New Roman" pitchFamily="18" charset="0"/>
              </a:rPr>
              <a:t>return </a:t>
            </a:r>
            <a:r>
              <a:rPr lang="en-US" sz="2400" dirty="0" err="1">
                <a:solidFill>
                  <a:schemeClr val="accent2"/>
                </a:solidFill>
                <a:latin typeface="Times New Roman" pitchFamily="18" charset="0"/>
              </a:rPr>
              <a:t>binarySearch</a:t>
            </a:r>
            <a:r>
              <a:rPr lang="en-US" sz="2400" dirty="0">
                <a:solidFill>
                  <a:schemeClr val="accent2"/>
                </a:solidFill>
                <a:latin typeface="Times New Roman" pitchFamily="18" charset="0"/>
              </a:rPr>
              <a:t>(a, mid+1, last, </a:t>
            </a:r>
            <a:r>
              <a:rPr lang="en-US" sz="2400" dirty="0" err="1">
                <a:solidFill>
                  <a:schemeClr val="accent2"/>
                </a:solidFill>
                <a:latin typeface="Times New Roman" pitchFamily="18" charset="0"/>
              </a:rPr>
              <a:t>desiredItem</a:t>
            </a:r>
            <a:r>
              <a:rPr lang="en-US" sz="2400" dirty="0">
                <a:solidFill>
                  <a:schemeClr val="accent2"/>
                </a:solidFill>
                <a:latin typeface="Times New Roman" pitchFamily="18" charset="0"/>
              </a:rPr>
              <a:t>)</a:t>
            </a:r>
          </a:p>
          <a:p>
            <a:pPr defTabSz="457200">
              <a:spcBef>
                <a:spcPct val="50000"/>
              </a:spcBef>
            </a:pPr>
            <a:endParaRPr lang="en-US" sz="2400" dirty="0">
              <a:solidFill>
                <a:schemeClr val="accent2"/>
              </a:solidFill>
            </a:endParaRPr>
          </a:p>
        </p:txBody>
      </p:sp>
      <p:sp>
        <p:nvSpPr>
          <p:cNvPr id="7" name="TextBox 6"/>
          <p:cNvSpPr txBox="1"/>
          <p:nvPr/>
        </p:nvSpPr>
        <p:spPr>
          <a:xfrm>
            <a:off x="7407563" y="159945"/>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4816</TotalTime>
  <Words>944</Words>
  <Application>Microsoft Office PowerPoint</Application>
  <PresentationFormat>On-screen Show (4:3)</PresentationFormat>
  <Paragraphs>238</Paragraphs>
  <Slides>17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Courier New</vt:lpstr>
      <vt:lpstr>Times New Roman</vt:lpstr>
      <vt:lpstr>Verdana</vt:lpstr>
      <vt:lpstr>Wingdings</vt:lpstr>
      <vt:lpstr>Dad`s Tie</vt:lpstr>
      <vt:lpstr>Searching Algorithms</vt:lpstr>
      <vt:lpstr>Sequential Search</vt:lpstr>
      <vt:lpstr>Sequential Search (cont’d)</vt:lpstr>
      <vt:lpstr>Sequential Search (cont’d)</vt:lpstr>
      <vt:lpstr>Efficiency of a Sequential Search</vt:lpstr>
      <vt:lpstr>Searching a Sorted Array</vt:lpstr>
      <vt:lpstr>Binary search algorithm</vt:lpstr>
      <vt:lpstr>Binary search pseudocode</vt:lpstr>
      <vt:lpstr>Binary Search of Sorted Array</vt:lpstr>
      <vt:lpstr>Binary search example</vt:lpstr>
      <vt:lpstr>Binary search example</vt:lpstr>
      <vt:lpstr>Binary search example</vt:lpstr>
      <vt:lpstr>Binary Search (cont’d)</vt:lpstr>
      <vt:lpstr>Binary Search (cont’d)</vt:lpstr>
      <vt:lpstr>Binary Search (cont’d)</vt:lpstr>
      <vt:lpstr>Choosing a Search Method</vt:lpstr>
      <vt:lpstr>Exercises on Searching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207</cp:revision>
  <dcterms:created xsi:type="dcterms:W3CDTF">2011-08-03T21:14:51Z</dcterms:created>
  <dcterms:modified xsi:type="dcterms:W3CDTF">2016-09-20T05:13:22Z</dcterms:modified>
</cp:coreProperties>
</file>